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  <p:sldId id="261" r:id="rId3"/>
    <p:sldId id="277" r:id="rId4"/>
    <p:sldId id="278" r:id="rId5"/>
    <p:sldId id="282" r:id="rId6"/>
    <p:sldId id="279" r:id="rId7"/>
    <p:sldId id="283" r:id="rId8"/>
    <p:sldId id="273" r:id="rId9"/>
    <p:sldId id="274" r:id="rId10"/>
    <p:sldId id="275" r:id="rId11"/>
    <p:sldId id="288" r:id="rId12"/>
    <p:sldId id="281" r:id="rId13"/>
    <p:sldId id="280" r:id="rId14"/>
    <p:sldId id="271" r:id="rId15"/>
    <p:sldId id="263" r:id="rId16"/>
    <p:sldId id="259" r:id="rId17"/>
    <p:sldId id="260" r:id="rId18"/>
    <p:sldId id="264" r:id="rId19"/>
    <p:sldId id="270" r:id="rId20"/>
    <p:sldId id="262" r:id="rId21"/>
    <p:sldId id="268" r:id="rId22"/>
    <p:sldId id="272" r:id="rId23"/>
    <p:sldId id="267" r:id="rId24"/>
    <p:sldId id="294" r:id="rId25"/>
    <p:sldId id="295" r:id="rId26"/>
    <p:sldId id="287" r:id="rId27"/>
    <p:sldId id="292" r:id="rId28"/>
    <p:sldId id="286" r:id="rId29"/>
    <p:sldId id="299" r:id="rId30"/>
    <p:sldId id="297" r:id="rId31"/>
    <p:sldId id="307" r:id="rId32"/>
    <p:sldId id="301" r:id="rId33"/>
    <p:sldId id="302" r:id="rId34"/>
    <p:sldId id="303" r:id="rId35"/>
    <p:sldId id="290" r:id="rId36"/>
    <p:sldId id="308" r:id="rId37"/>
    <p:sldId id="305" r:id="rId38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16" autoAdjust="0"/>
    <p:restoredTop sz="99869" autoAdjust="0"/>
  </p:normalViewPr>
  <p:slideViewPr>
    <p:cSldViewPr snapToGrid="0" snapToObjects="1">
      <p:cViewPr varScale="1">
        <p:scale>
          <a:sx n="75" d="100"/>
          <a:sy n="75" d="100"/>
        </p:scale>
        <p:origin x="-37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6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97A5-EF55-A744-873B-C659915F91D7}" type="datetimeFigureOut">
              <a:rPr lang="es-ES" smtClean="0"/>
              <a:pPr/>
              <a:t>30/10/2013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2970-4467-E443-A92D-D010664B16E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03379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97A5-EF55-A744-873B-C659915F91D7}" type="datetimeFigureOut">
              <a:rPr lang="es-ES" smtClean="0"/>
              <a:pPr/>
              <a:t>30/10/2013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2970-4467-E443-A92D-D010664B16E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55744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97A5-EF55-A744-873B-C659915F91D7}" type="datetimeFigureOut">
              <a:rPr lang="es-ES" smtClean="0"/>
              <a:pPr/>
              <a:t>30/10/2013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2970-4467-E443-A92D-D010664B16E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16931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97A5-EF55-A744-873B-C659915F91D7}" type="datetimeFigureOut">
              <a:rPr lang="es-ES" smtClean="0"/>
              <a:pPr/>
              <a:t>30/10/2013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2970-4467-E443-A92D-D010664B16E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59379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97A5-EF55-A744-873B-C659915F91D7}" type="datetimeFigureOut">
              <a:rPr lang="es-ES" smtClean="0"/>
              <a:pPr/>
              <a:t>30/10/2013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2970-4467-E443-A92D-D010664B16E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4851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97A5-EF55-A744-873B-C659915F91D7}" type="datetimeFigureOut">
              <a:rPr lang="es-ES" smtClean="0"/>
              <a:pPr/>
              <a:t>30/10/2013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2970-4467-E443-A92D-D010664B16E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89700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97A5-EF55-A744-873B-C659915F91D7}" type="datetimeFigureOut">
              <a:rPr lang="es-ES" smtClean="0"/>
              <a:pPr/>
              <a:t>30/10/2013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2970-4467-E443-A92D-D010664B16E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67235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97A5-EF55-A744-873B-C659915F91D7}" type="datetimeFigureOut">
              <a:rPr lang="es-ES" smtClean="0"/>
              <a:pPr/>
              <a:t>30/10/2013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2970-4467-E443-A92D-D010664B16E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081953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97A5-EF55-A744-873B-C659915F91D7}" type="datetimeFigureOut">
              <a:rPr lang="es-ES" smtClean="0"/>
              <a:pPr/>
              <a:t>30/10/2013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2970-4467-E443-A92D-D010664B16E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53555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97A5-EF55-A744-873B-C659915F91D7}" type="datetimeFigureOut">
              <a:rPr lang="es-ES" smtClean="0"/>
              <a:pPr/>
              <a:t>30/10/2013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2970-4467-E443-A92D-D010664B16E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74708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97A5-EF55-A744-873B-C659915F91D7}" type="datetimeFigureOut">
              <a:rPr lang="es-ES" smtClean="0"/>
              <a:pPr/>
              <a:t>30/10/2013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2970-4467-E443-A92D-D010664B16E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437984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197A5-EF55-A744-873B-C659915F91D7}" type="datetimeFigureOut">
              <a:rPr lang="es-ES" smtClean="0"/>
              <a:pPr/>
              <a:t>30/10/2013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42970-4467-E443-A92D-D010664B16E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80971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52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6000" dirty="0" smtClean="0"/>
              <a:t>PARTIDO CONSERVADOR</a:t>
            </a:r>
          </a:p>
          <a:p>
            <a:pPr marL="0" indent="0" algn="ctr">
              <a:buNone/>
            </a:pPr>
            <a:r>
              <a:rPr lang="es-ES" sz="6000" dirty="0" smtClean="0"/>
              <a:t>BANCO AGRARIO</a:t>
            </a:r>
            <a:endParaRPr lang="es-ES" sz="6000" dirty="0"/>
          </a:p>
        </p:txBody>
      </p:sp>
      <p:pic>
        <p:nvPicPr>
          <p:cNvPr id="37890" name="Picture 2" descr="http://www.congresovisible.org/media/uploads/fotos_perfil/20/foto_efrain_cepeda_congresovisible_.jpg"/>
          <p:cNvPicPr>
            <a:picLocks noChangeAspect="1" noChangeArrowheads="1"/>
          </p:cNvPicPr>
          <p:nvPr/>
        </p:nvPicPr>
        <p:blipFill>
          <a:blip r:embed="rId2"/>
          <a:srcRect l="12500" r="15789"/>
          <a:stretch>
            <a:fillRect/>
          </a:stretch>
        </p:blipFill>
        <p:spPr bwMode="auto">
          <a:xfrm>
            <a:off x="965200" y="3996725"/>
            <a:ext cx="1536700" cy="1837225"/>
          </a:xfrm>
          <a:prstGeom prst="rect">
            <a:avLst/>
          </a:prstGeom>
          <a:noFill/>
        </p:spPr>
      </p:pic>
      <p:pic>
        <p:nvPicPr>
          <p:cNvPr id="37892" name="Picture 4" descr="https://encrypted-tbn0.gstatic.com/images?q=tbn:ANd9GcSJ2l0CGczgfyxgYk-lViwol935KyAEB_Mj7o_7zO8bDkwImXPa"/>
          <p:cNvPicPr>
            <a:picLocks noChangeAspect="1" noChangeArrowheads="1"/>
          </p:cNvPicPr>
          <p:nvPr/>
        </p:nvPicPr>
        <p:blipFill>
          <a:blip r:embed="rId3"/>
          <a:srcRect b="13793"/>
          <a:stretch>
            <a:fillRect/>
          </a:stretch>
        </p:blipFill>
        <p:spPr bwMode="auto">
          <a:xfrm>
            <a:off x="2708275" y="4047525"/>
            <a:ext cx="1546225" cy="1786425"/>
          </a:xfrm>
          <a:prstGeom prst="rect">
            <a:avLst/>
          </a:prstGeom>
          <a:noFill/>
        </p:spPr>
      </p:pic>
      <p:pic>
        <p:nvPicPr>
          <p:cNvPr id="37894" name="Picture 6" descr="http://4.bp.blogspot.com/_IMNDKG8YtO4/TFDaAKjtiVI/AAAAAAAALgo/zK_ye39HaTM/s320/Esmeralda+Sarria.jpg"/>
          <p:cNvPicPr>
            <a:picLocks noChangeAspect="1" noChangeArrowheads="1"/>
          </p:cNvPicPr>
          <p:nvPr/>
        </p:nvPicPr>
        <p:blipFill>
          <a:blip r:embed="rId4"/>
          <a:srcRect b="19708"/>
          <a:stretch>
            <a:fillRect/>
          </a:stretch>
        </p:blipFill>
        <p:spPr bwMode="auto">
          <a:xfrm>
            <a:off x="4549776" y="4047525"/>
            <a:ext cx="1647824" cy="1786425"/>
          </a:xfrm>
          <a:prstGeom prst="rect">
            <a:avLst/>
          </a:prstGeom>
          <a:noFill/>
        </p:spPr>
      </p:pic>
      <p:pic>
        <p:nvPicPr>
          <p:cNvPr id="37896" name="Picture 8" descr="http://4.bp.blogspot.com/_UGs27Hdk2OY/S_nCk6tNtII/AAAAAAAAAFQ/N9eDb01I7nI/s320/C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82199" y="4047525"/>
            <a:ext cx="1826376" cy="17864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59731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39974841"/>
              </p:ext>
            </p:extLst>
          </p:nvPr>
        </p:nvGraphicFramePr>
        <p:xfrm>
          <a:off x="0" y="90001"/>
          <a:ext cx="9093788" cy="16561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MIRIAM ALICIA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PAREDES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Juan </a:t>
                      </a:r>
                      <a:r>
                        <a:rPr lang="es-ES_tradnl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Bernando</a:t>
                      </a:r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Serrano Trillos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OLGA LUCIA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SUAREZ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NESTOR YARCE  GARCIA -TURBO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YENSI ALFONSO ACOSTA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CONTRATOS DE PRESTACIÓN DE SERVICIOS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36717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52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6000" dirty="0" smtClean="0"/>
              <a:t>PARTIDO CONSERVADOR</a:t>
            </a:r>
          </a:p>
          <a:p>
            <a:pPr marL="0" indent="0" algn="ctr">
              <a:buNone/>
            </a:pPr>
            <a:r>
              <a:rPr lang="es-ES" sz="6000" dirty="0" smtClean="0"/>
              <a:t>INCODER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xmlns="" val="483454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45294335"/>
              </p:ext>
            </p:extLst>
          </p:nvPr>
        </p:nvGraphicFramePr>
        <p:xfrm>
          <a:off x="0" y="90001"/>
          <a:ext cx="9093788" cy="65359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PARTIDO CONSERVADOR | INCODER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ALFREDO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BOCANEGRA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INCODER - TOLIMA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RAMIRO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CHAVARRO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VIRGILIO LEIVA SANCHEZ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JEFE DE OFICINA DEPARTAMENTAL Cod. 0131 grado 15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RAMIRO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CHAVARRO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_tradn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PITALITO - profesional o un tecnico encargado de la oficina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RODRIGUEZ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TOVAR ARIAS LUIS ALEJANDRO 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EFRAIN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CEPEDA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VARIAS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CONTRATOS PRESTACION DE SERVICIOS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EFRAIN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CEPEDA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JULIO CESAR GOMEZ SAMPER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ESMERALDA SARRIA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INCODER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PROFESIONAL ANTROPOLOGO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GERMAN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VILLEGAS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_tradn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UNION - profesional o un tecnico encargado de la oficina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GOBERNADOR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SOLANGE MONTOYA SILVA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DIRECTORA TERRITORIAL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GOBERNADORA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JULIO CESAR CORTEZ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TERRITORIAL QUINDIO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HERIBERTO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SANABRIA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FLORIDA - profesional o un </a:t>
                      </a:r>
                      <a:r>
                        <a:rPr lang="es-ES_tradnl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tecnico</a:t>
                      </a:r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encargado de la oficina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HERNAN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ANDRADE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ARNULFO POLANCO RAMIREZ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HUMPHREY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GLORIA INELDA GUTIERREZ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DIRECCION TERRITORIAL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HUMPHREY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OTROS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ISSA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ELJADUE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ABOGADOS POR CONTRATO DE PRESTACIÓN DE SERVICIOS </a:t>
                      </a:r>
                      <a:r>
                        <a:rPr lang="pt-B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</a:t>
                      </a: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 TÉCNICO EN LA TERRITORIAL.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HERNAN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MESA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OTROS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HERNANDO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PEDRAZA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SOGAMOSO - profesional o un </a:t>
                      </a:r>
                      <a:r>
                        <a:rPr lang="es-ES_tradnl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tecnico</a:t>
                      </a:r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encargado de la oficina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18208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47897282"/>
              </p:ext>
            </p:extLst>
          </p:nvPr>
        </p:nvGraphicFramePr>
        <p:xfrm>
          <a:off x="0" y="90001"/>
          <a:ext cx="9093788" cy="35853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CORDOBA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PTO BOYACA- profesional o un </a:t>
                      </a:r>
                      <a:r>
                        <a:rPr lang="es-ES_tradnl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tecnico</a:t>
                      </a:r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encargado de la oficina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CORDOBA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JULIO VICENTE CASTRO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CAJERO OFICINA MONIQUIRA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LINA MARIA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BARRERA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MARCO AURELIO QUIROGA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LINA MARIA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BARRERA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CONTRATOS DE PRESTACIÓN DE SERVICIOS.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MIRIAM ALICIA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PAREDES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TUQUERRES - profesional o un </a:t>
                      </a:r>
                      <a:r>
                        <a:rPr lang="es-ES_tradnl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tecnico</a:t>
                      </a:r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encargado de la oficina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OSCAR FERNANDO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BRAVO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_tradn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TUMACO - profesional o un tecnico encargado de la oficina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OSCAR HUMBERTO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HENAO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NERY OROS ORTIZ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OSCAR HUMBERTO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HENAO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OSCAR EDUARDO CUELLAR TOVAR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PEDRITO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PEREIRA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MARIA LUISA BROCHET BAYONA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41303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52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6000" dirty="0" smtClean="0"/>
              <a:t>PARTIDO DE LA U</a:t>
            </a:r>
          </a:p>
          <a:p>
            <a:pPr marL="0" indent="0" algn="ctr">
              <a:buNone/>
            </a:pPr>
            <a:r>
              <a:rPr lang="es-ES" sz="6000" dirty="0" smtClean="0"/>
              <a:t>BANCO AGRARIO</a:t>
            </a:r>
            <a:endParaRPr lang="es-ES" sz="6000" dirty="0"/>
          </a:p>
        </p:txBody>
      </p:sp>
      <p:sp>
        <p:nvSpPr>
          <p:cNvPr id="24578" name="AutoShape 2" descr="data:image/jpeg;base64,/9j/4AAQSkZJRgABAQAAAQABAAD/2wCEAAkGBxQTEhQUExQUFhQUFRcXFBQXFBQUFRcXFxcXFxgVFBQYHCggGBwlHBUVITEhJSkrLi4uFx8zODMsNygtLisBCgoKDg0OGxAQGiwkHCQsLCwsLCwsLCwsLCwsLSwsLCwsLCwsLCwsLCwsLCwsLCwsLCwsLCwsLCwsLCwsLCwsLP/AABEIAQEAxAMBIgACEQEDEQH/xAAcAAABBQEBAQAAAAAAAAAAAAAAAgMEBQYHAQj/xABIEAABAwIDBAcDCAYHCQAAAAABAAIDBBEFITEGEkFRByJhcYGRoRMywRQjQlJysdHwYoKSorLhJTNTY3Sz8RU0Q2Rzg5Ojwv/EABkBAQADAQEAAAAAAAAAAAAAAAABAgQDBf/EACgRAQEAAgEDAwQBBQAAAAAAAAABAhEDBCExEkFREyIyM4EUI0Jhkf/aAAwDAQACEQMRAD8A7ihCEAhCEAhCEAhCEAhCEAhCbnnawXe5rRzcQB6oHEKsm2gpmxmQzR7jdSHA8+A7j5L2ix2nl3dyVp3s26i9tbXQWSE1HUNcXNa5pc228AQS24uLjgnUAhCEAhCEAhCEAhCEAhCEAhCEAhCEAhCEAhCEAhCwW323jaYmCAgzW679RHcaDm70Hegb6S9q6inaxlMWt3hvGTVxB+pfLvOeoXK8SxeebrTSPedRvOJDQc8gchqdEl4llcXuJsSSSSSSSbk56553UGWMuy8/gqbX9NOfKTkTnx/1U/Da8gWv4cuP57lWCnPIngp9DSkG/kLHXtUWrTFoWYtK1wlY6zrXLgbO14niLD0V/hu3tRGG71pm/pZPt2O/EFZF0J0tkdefcFMOGlwFsnH0GnhqqzPSfp7dbwba2lqLBsm64/Qf1XX5DgfAq9Xz9vuiJD+4G3gV0LY7ahrGtjlkG6fdJJJb2XPDTLguky255Y2N+heA3XqsqEIQgEIQgEIQgEIQgEIQgEIQgEIQgqNqsabSU0kx1A3WNy6z3ZNA+89gK4ZQUZqJXPdc3cS5ziXEk5+a2XTFihfLDSsPujffYj3nZNB4g7tz3OUDDKcRRNaOVz2niufJlqOvFjukOom2Asm24IwnRTGZlWNOxYrnW+YTXdXR4K3Kw0T7cC+rbv5dyt6ZqsWMUeup9MUEeBW4/nvUyLDQPzwVturwtS5Wo1GYxbCN4do071kix0T9NDp/JdSkbdYbbKk3SHNy7eHmuvFnd6cuXGWbX2yO2Bje2KY3icQGkkdQnTw/ELpy+c2OdYOLQLZHke3ku1bAVTpKKLeNy3eZfXIHq/ulq2RirRIQhSqEIQgEIQgEIQgEIQgEIQgEl7wAScgBcnsCUqDbytMVBUOBsXM3B/3CGEjtAJPgg4pDVuqKqSd303ud5nIeAsO4LQySrPYFESb8PxV0/VZOW923hnZOpDmreLRU1JGVeU0CytafSRqc2NMQNsn99Wc6W1gQ9gTAlKdD+ajadUyQqPaWm34jpcZjvWhKqsab1DyOqnHyrfDm9ERvmP62VjkAeR5d66f0UkiGZp+jIPC4N/HL+XE80qIiJjcW1F+0Cwd52XXOjuECkEg1lc5zsrZt6njm0+fYvRxefk1CEIVlAhCEAhCEAhCEAhCEAhCEAuf9L2IhsEcWRc52+RfQNBAuO258iugLknTHHeUW4xN89538lFWxm1Rg1N8008xcns/0XrKpm8Re1k9iUnsoWxNPW3A3usBmsvHRE+9IGjjfj6rNcZfLVMrPDcUlQ3KxCuqOa9tFzBtCWkFsre8OWjwXEHtykN+RXPLCTw7YclvaxvibIjbfuVVHV72ieOIboVOy2qtmRJb4xzWGxfaedh+bbcW5XUfD9oah5Bc11r59Wwt3q84+21Ln3bh2RULFId9hA5KKzFeYO7zyuPLVTHPXKzS87ub4oPnSDccPIcfu8F1XoyqQ6iDQLbj3j9o+0BH7a5hthlPkMja/iLX+/wA1rOjHFHRR2eGhkr8icnX08Rfh3rbhnJjLWLPjtysjp6EIXZwCEIQCEIQCEIQCEIQCEIQC5v0l0plq6VgHAF/2QXnPyXSFi9terO1/9w4A/Zdn6O9VXK6jpxzdc8xt4c95zyyHgs7SUJ9oXutJr1XaZ8u1aN/WP54qdBhbXBZPqXFu+lMoyuGYDubpfYtG97t2ONxld2YIBsdOCmexe0Z37DwWk+RNZxPmqurzdkMgpvJ6vJOKY+Gl2XmDgLhS9oGWHzYseKibJxWAJV3KL3OoORWe1105zI50jrb4jGdnEE58Mhnme5RsFqawkNJ3ciTvsO7cb2TSLnOzeHE+Orr8KIeSLkeF05StcDof2Qfiu85JJ4c8uK272r8KxqR59nLGWm3EW/171pad+QCjMoi47xGfapPsrLhld1f06YzaKj9tXRRcH2z7OS19ZRCMRBo0IHjcKPU4SHye2zBY02tzGY+KtMHHtTGDn84D4C5K6W71iji1jbm3AXqEL0HlBCEIBCEIBCEIBCEIBCEIBY7pDls1gtqyTPxYLfctis10gtHyRziBcOaAeIuc1XLwthfucwibmFoKEEhZ2OXPyU8Yhuiw1WLKd3pYZdk2qIF78FVMaXOF9CiSqBvnqmWTuBGhHkfNRMV7lG1wiGwAAU6VhjNrXBzVDhGKnQceCszVSk+60jtdn5WUelNuxUyNvpbkinjuote3q3vnr2JnDcStcHUdqiQ327L9gsM1EkcPVK+VDdVdJNmoyUTm+47ty88lbbJUYaCQMm9Ud/E/d5qsiheQ0ta5wJ1aL2PC/LithQwbjAMr2u63PitHFhvPfwz8mfp49fJ9CELWxBCEIBCEIBCEIBCEIBCEIBZ7b2O9FL2Fh/fA+K0Ki4nSCWKSM/TYW35EjI+BsVF7xMuq4VGOspUtM76PHO/wTMkJD3NOTmkgjkRqCpj3HdBWO+W7HWtKxkzd7deSx3I6HuKtaWiabdYeaZqqYSC9swp+Etj3Q18bDZu7cXa7sPerSyxf0fE2tIaHIbpb+e1WEVNb6Q80U1DShzTvSNbbMXNr9/8ANWANIANyMyEOcbZnLOwJdqNFNx/2jftqoNRG0DrvaB2kBZHEXAP+bNx9F4N235EhX82zEcr2ySsFmgWaOJFzc+foFFx6nA3GsFmg6DIKl7JsFFK4sBOWQUiNtzcpmJ+Vhon2O0A7lxvlZvNno7QtPPP4fBWS4BX7UYlhlc6STeMEr7thc4uhczQNaf8AhP3QNOOocF2rZrH4a2Bs0JyPvNPvMdxa4c/vXpY42Yx5uV3bVqhCFKoQhCAQhCAQhCAQhCAQhU21W0cNDAZpTzDGA9Z7uQ5DmeHfYELlZjbvbOHDoS5xDp3D5mG/WcfrO+qwcT4DMgL5+2n25rK2Ql88jGE5RRvdHGByLWnr97rnVZ6SW5VtDcUeOune50rgZXkvJsBe5zyGQ1V7T1IsRwWV6Pads1c2JxsHwStB5EtuD4EX8FbyMfFI6OQWcwkOH54Lhy4d9xo48+2lxTyZqybGDYgeIVPTH1U6nrCOrZZ72asLVzBPcWsTbsCuMPblp8FT0b8wVcOmJHV1UXJe70eqqkaBU9bYjPhopEkZ46/cq+pl1HBRXP3IL7K32Upd+ZpIybc+mvnZVFLTF5BPPIcSugYFhvsWZ++73uzk1X4sN5bU5c9Yq3arZ+OqgfE9oNsweI5Edq4LgWOT4bUyNY4tLHlrhwIByu06gixX0zI3rA+BXA+mvAfYVjZ2jqVDczbL2jcj5t3fIr0MawNvhPS5CQPlETm83x2e3vLSbjuzWrw3bagnt7OqiudGvd7JxPINksSvmOKXqkJh0pzCWQfYLHgi4II5g3CUvj2mq3R+4SOwaKzpdpZ25smmjP6Er2+gKr6YPq9C+dKPpQxBjd35RvW0L42Od3b1rnxQnpS+i0KLX4jFC3emkZG3m9zW+V9VzjHOmCNrnNpovaW0ke4tae0MAuR3kFRJaOoqLXYjFCC6WRjAPrOA8gdV88Yx0l4hISDOWA/RjDYwOwOA3vMrM/7ekuSTvE6k5k+JVpjPdDtG13Su2IEUjA4/2socG/qR5OPebdxXEtosemq5TLPI6R2gvo0fVa0ZNHYFFra90mtgOxQJHJdew9a5KaU20ZL1pUDQbI4mKeup5SbNa8Bx/ReCwk9gDr+C7ptlsx8qZ7WIfPsH/kaOH2hw5jLkvm26+k+ivHfldDGXG8sPzUnO7QN13i3dPiUs3Ey2XbnNHUlrtxwIINrfBX1EGnO62+1mxcdWC9lo59d7Rrz+lbQ9q5bWUVTSybsgc0jUHQjmDxCzZ8TTx8zcU0zRyViyccFz2HGncQfA2VjBiz3ZAetyud467fVxaSuqeWqjU1OXZnT703QUbn2LlscAwu9pHDqj3RzP1u7897HDd0rlnJNpGA4SGAPeOt9EfVHPvV2hC1SSTUZMsrld1GqycrLAdNVEH4e59s43MeP2g0+jiugz6juWT6TYt7C6rsiLv2SHfBdIo+b45LJEiaBTm/zU7DTigZo0KS7koCg5CQvUFhiGLyTPL5Huc52rnEknvJUL5QUxdeFA6+S6QSvAvbKAkptydKaIQKCAkhKag9XQuhfHvk9cInG0dSNzsEgzYfHrN8QuelOU8pa4OaSHNILXDUEG4I7iFMH2c0ZKFiuExVDN2Rt+R+k3uKr9h8eFbRwzi285tpAOEjcnjzHkQr9VpHKMd2OdAbgb0fB4GnY4cFHwyhaDewFl0jFcfgiJY543vpAAuIvzAH3qiqtpmNZu07Wg2ye9rQ0dojZa/orTo+Xk/GXSf6vjw/Lyl4Pg5fZzwWx8tHP/AAb6lagC2QWCoNpZmvGYkaT1muvn9l30PK3Ytnh+IMlFxcHi06j8e8K+fSZ8M7xznVY8t7VLQhC4uiNO7NUW2sG/h1W3nTy/wFXcgzPeomMxb0EjfrMcPNpCvEPklqXZNQnIdwTykIJskFqU5evCBNkLxeqAwvUkJSgKAXtl6AvbKQkhNEKTupojNAgNXpCWQvCoHiSlLwhSOr9BO0ns530jz1J+tH2SNGY/WaP3Aul7c7ZNpN2Fh+ekF72yY3S/2jwHjyv8y4bWvhlZLGbPjc17T2tII8Ml9AV9NBidJE8CxlaHsk1cxx94HnncEdi68Xp9UuXeKZ712ZM1JeblxJJJuTfXiVPooy7gspMyWmlMUos5pyPBw5tPJa3BZb2XvY5zKbjy+XG4rqkp92yn1E5Y3q33uFtb8LdqTTx5JyiZv1DBwb1iO7T1suGeU72+zlhLcpI0+C1UhjaJ7b9hdwFgT2jgfTuVmSo7oxbsQx5AtqPVeHlq3ce3i8cman3SnCm6g9UpEvkaWPdc5v1XOb5G3wS7J7F22qagcp5R5SOCZKkNOCN5elJAQekLxLDV6oEJiWNUl+RulhA4EoBeNSwFI9AUao1UtoUeoCUDTcIITcLrJ5wUBshJITll4QoDYXVuh/FnOBpjmI3GRnc6wcO69j+suWBq1PRziPsK+BxNmvd7N3dJ1R+9unwV8UV2vH8ChqYZhJ1XRt9q2QW3m7oN7X4EZELM4LRNAAtfIa5/er/arEPYxTc5I/Zj9ZzQfS6rMLIy7l6vR79FrzurviLOLD2cBbtBLT5hW+yNMN6V1ySCG552GuupzHFR4mqTs0/dnez67bjvB/AlRz5XLjycen1OSbaQmy8cOKJBmlO0Xk168NOTE5yKfcmJhkVMK+Wdp2Wrqsf8xL6vJ+KgFW+2zbYjVj++J8wD8VUFSkkoARZegKAtqEAIUiGRcJDD6JQKS/moDzSngmGp5hQOhMTNUhqbkalEKykxm4TbmryF1j2FQHyxG4nt1JKtoNFqI5CCCDYjQjgeYXsiZvmngdp2trflNHSTDWXdLhyIbdw8HKRgD8gsTs5iBkpY4Sf6uZ5b3OaD4Zly22BjJez0k/svM6v8mrgGSbkk9m9kg+i4X7uPpdKpzkiqbdpHYqf5arJLru15dvAEL0jJUmzVdvRAE5t6p8P5WV65eTyYXDK417eGUym0dyZlORT7lFqzZpVYs+aNvx/SdX/1G/5bCqRX/SOy2J1PaYz/AOpn4KhVqTwTZelehDkSRdepcYuvEEFrUgpV7dyJOYVQqI5J5hUeIp9qmCUwrx6QwpTipEdybLU8WpTIlULgfcdqU/JeObu5oIV0GXlMkp2RMlVqV/slLaZo5/f+brrGGC2f5C4tg0+5Kw8A4X7jkfvXbMP90L1+hy3xWfFeb1s1lK0VKckubRM0midnOSWfcxeyvwKt3J3sOjxveIy+4+i3NLLvBcybLuVUTjpvgHud1T9639PeN1jodFn67D7t/Mel0mX2aWTwq+uORU95yVdWnIrBGuvnjpRbbE5e1kR/dt8FmgtZ0tN/pI9sEX/2so1T7pnh4SvHJQC8eESUzIBCjyz58UKdoRm8jxXgFsksBJd2qiSW5FPtUXfzCkMUwSGJ0BMMTzSpgWI04GpDT8EslWiA8ZeCisPDkpLjqok2RuooblKQlkJLyqJEZzXcNmpvaU8T/rMaT2m2fquGArrvRnU79Lu/2b3N8DZ3xK39BnrK4/LF12O8JW7pXJVS7JJpTkkVJWzX3PMZvF2arotNN7aCOQauY13jYX9brn+IhanYWp3qbcOsbnN8D1h/Eq9djvjmXxW3pMu9jS08u80KJVcUUbrOc3tuE7Vx5XXk2ar0I+f+mBv9JD/Dx/xSBZFoWy6ZWWxBh50zPSSX+SxzU91p4JKAM8/z+bpaa3s+/wCCBzcCF5v9/ohShBZ8UmXRCFSrI51UliEKIHmp5vwXqFaBbfwSzovUKypt359UxMhCipMsXj0IVEmguo9Ev9XN9tn8LkIWro/2f9Zur/Vf4dHpUio/BeoXpT8nkeyirdFddH3uzfbH8KEK3V/ov8NPS/nGli/rPBTZdF6heLk9SOB9Nn+/Q/4cf5kixAQhQn2BSOCEIn2CEI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4582" name="Picture 6" descr="http://www.eluniversal.com.co/sites/default/files/201201/imagen/jose_david_nam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2775" y="4450279"/>
            <a:ext cx="1482725" cy="1866115"/>
          </a:xfrm>
          <a:prstGeom prst="rect">
            <a:avLst/>
          </a:prstGeom>
          <a:noFill/>
        </p:spPr>
      </p:pic>
      <p:pic>
        <p:nvPicPr>
          <p:cNvPr id="24584" name="Picture 8" descr="http://108.168.155.23/UPLOAD/media/pics/APRIL2013/61343gechem.jpg"/>
          <p:cNvPicPr>
            <a:picLocks noChangeAspect="1" noChangeArrowheads="1"/>
          </p:cNvPicPr>
          <p:nvPr/>
        </p:nvPicPr>
        <p:blipFill>
          <a:blip r:embed="rId3"/>
          <a:srcRect l="20000" r="23392"/>
          <a:stretch>
            <a:fillRect/>
          </a:stretch>
        </p:blipFill>
        <p:spPr bwMode="auto">
          <a:xfrm>
            <a:off x="2476500" y="4443302"/>
            <a:ext cx="1536700" cy="1873091"/>
          </a:xfrm>
          <a:prstGeom prst="rect">
            <a:avLst/>
          </a:prstGeom>
          <a:noFill/>
        </p:spPr>
      </p:pic>
      <p:sp>
        <p:nvSpPr>
          <p:cNvPr id="24586" name="AutoShape 10" descr="data:image/jpeg;base64,/9j/4AAQSkZJRgABAQAAAQABAAD/2wCEAAkGBhQSEBQUEhQUFRQUFBQUFBQUFBQUFRQUFBQVFRQUFBQXHCYeFxkkGRQUHy8gJCcpLCwsFR4xNTAqNSYrLCkBCQoKDgwOGg8PFCwcHBwsKSkpKSwtKSkpKSksKSwpLCksLCwsKSkpKSkpKSwpKSwpKSkpKSkpLCkpKSkpKSksKf/AABEIALsBDQMBIgACEQEDEQH/xAAcAAACAgMBAQAAAAAAAAAAAAACAwEGBAUHAAj/xABDEAABAwIEAwUFBQQIBwEAAAABAAIRAyEEBRIxQVFxBiJhgZETIzIzoQdSscHRQmJy8BQWJCVDc5LhNFOio7LC8RX/xAAaAQACAwEBAAAAAAAAAAAAAAAAAQIEBQMG/8QAJBEAAgIBBAICAwEAAAAAAAAAAAECEQMEEiExMkFRYRMUIlL/2gAMAwEAAhEDEQA/ALg0LHq/MHksoBYtf5g8kzihWf8Ayj0XOIueq6Rn490ei53HePVUdT2aui8WeAXkZQNCqF8IItKhoRoGExMIQMF09zbJB7FgKCiAUlqYyIQuCYwLzgmIFiGrUDbn9T5LU5vnTmO9nRAdUiXTs0RPrF72A6qu4nF167hLuBsLNAFzIF+A58F3hgcuSvk1EYcdlq//AGaRnvXG+30vfyUVM8EDQJH7RJs3lIG/PpCrVOnqGk04I3cCbDYwOHqpq02AO0khp3nkJAd58l3/AFkVHq2zff1gpNB1ubqBiGyQfEGNroqWbB06X07fsk6T9b/QKuCros3S0c3CXui0wdhbjC9icc9x73syQeMNeDzBGxjxTemQLVv2W+jiA8WI8RIkeiaQqnTzcs0l+k/vizgd9JIEOMG/A+BVnwOPZWZqYQeY4g8iquTG4F3Fljk6YcIUxwQQuR2AKNguhhMYLpi9EVW3SWgrJeLpcKNgugVBCOFBCAEOagcE14S3BMQghLITiEshSInYAsesPeDyWS1Iq/MHktY88Jz0e7PRc70949V0bO/lnoudn4j1VHVdmroumC4LzWoijVOzQBDUULykBAyWi4WSRZIZusl2yTD2K0oi2y9CZFkDFsS8bXFNjnu2aCT5cB12TmhV/tjjSGNpN3qEE/wg2+oC6wjukkcsktkWysse59RxJMvJLg2eJ2J5bJ1bF6TppggxE/tCdzPpdbTJ8hc4ta0EEganA2APXiZ6K+5R2Xp0wO6J4yJnqtCU1Dgyowc+WcufXfGlrTs7UdySZ/KEgmo0bEAXg7agNIJ6AfRdybktP7jfQJGN7MUajdJaBxsLyFD85P8AXOJ0zE8zEvcJdPIE7Hf09YbSGmXENHCZ1O5noun5l9nrXmWQ25JPoRA4KrZp9nlZl/iHU+kbrqsqZyliaKyWte0gPE8Lna1iXAH+eCVhK9Wk4vpyC2A7iOjhxCyauWFphzdPIkO0yOuybhm6sO4nu1aL2jVuHUqgLdLgNwHBt/3ip8SOfMWWzLMxbXphws7ZzZ+E/pyKyQ1UjCY1zD7RhIcCA9puBcC/NpsJ3nnZXLA4sVWBwEcCORG4WflxOHK6NXBnWRU+xmlEwXUwipi64FkioLoEyrullREiFDlMqHIGKcluamFDCZEQWoNKcQgIUhHXGrGq/MHkslqxq3zB5LXPOgZ38s9Fzw/Eeq6Hnfyz0XPX/Eeqoars1tD4s8jhC1EqZoHoRNCEoggA2C6yCLJNNqyC2yTH7FgIoUhqJFjAAVKr0ziMxLRcBwYOQDN/rJV4hV3sphv7fiHfdc/1c4qzgdWypqVaSLtlmBDLD15re4eisLL6C3VGlCly2cuIohlKyJtJZLWIixT2kdxiGksavR81sKgWNWSfA0VnOMmD2mLH6ei5XmmVvw/tGuIGstA3ghrtdvMNXa67JVW7YZS00HGASLmeMcQefgp450yGSFo5RXqtJYQbiA6WiSOMkWePGJgwdlusgx3s6ugnuVBLZJIHISeo9VoauFLTMS0mLzvG3WJ9ExzyO792HDhBj4fDifIK1JKSplPHJwkmjopCJm6GkZaDzAPqJRMF1kG76BrbpabWF0uEhIFeK8V4hMBRChG4IQLIAU5LKY4IFIidbasar8weSyKBsFj1vmBa551Cs++Wei568XPVdEzse7PRc/cLnqqGq8jW0XiyGogoATAFSNBAFFCnSihMYyksgpNMbJzgkHshqkKWtUgJDAeYWiyfGswzaj33dVrPI/hDon8Vu8UbI8PkLQ0OqAENZsdubvUyrGL2Vs3oZg+27CdLGk8ybBo5lWnI87FUwRBkweBjiqhgMywheMOKOlxggBlrixkkH6K0YFgoP0lukgx/tB2Vp0l0Vad9ljbvC8eqW14gmblVPOhiaZ1Yfv3uJvG9hsU7TFTLVUWHWKrlDtZUAArUnMdsZGnruszDZ617od3T4qE4jjI2FSyq/afGe6c0RJBVhxT5bIXMu1GYvbX0Hie74qONXIMjqNmqOD79Mgt0e0DnA/C10XBB5tAPmfFa2hlpvq37pBJtc2+gW3q0Q5o07ktJndpALSD6BEaDQYBJ2Dt7uBMkzvGyvPoopWyx4S7GcO638Am0295Lwhlo8AnsF1kyN1KkKxG6UE7EfElgKAIBwUFG4KIQApyEI3IAmAlQQmOCBSEdYotgALGrD3oWW1YtYe9C1zzqBzoe7PRc/I7x6roGc/LPRUB256rP1XZq6HxZ4ogoXlTNEkI4SwUxpTAfS3TntSWbp7yoj9kt2UAKWrwQDJp05ewHi4fS/wCSswwQc2CBERe6r2FHvG+CtuGEhWcfRTzeRrmZDRZUbW0t9oz4X7lscvVNovNatquQ0XJvJ4J+YN0tvsf5JWww+Ga1gIIiF15fBybS5MB7+/bbZajtZgq7mzhiQ8EEBpA7oBkQ4XMx6LcaPex97bqs80uaI8DZU6OJxFOg012hxJMts5zGzDdUDS48yIWWcAKrAQADG0KwVKMhIYzSpSdsiqSNZ/RyGAHcBc17cjTXpO+7J6fzZdXxbhC5P2yr6sRpibhoHPjCMS/sjlf8FdoZk4WIv8V+U7/zyWezFgk+It1Jkk+MWWzwH2fYipTFSo5tMkEBjgS4gi2raNvFaQUi2roPxMMP5agbjyXeeRU0jjDE1JNotmAd3Vls3WLgWw0LKZus1mv6Ar/Elwm1t0qFESIchIRkIYQMSSoAUvCFMQFUoApqCV5SEdYasap80LKYsSr80LWPOg5z8sqguNz1V9zx3uyqATcqhqvI1tD4sKF4KFIVQ0CIRMN1ClgupCMpia9JYE5ygSCavKGokAzIwY76tuEIDRPJVbLBcqxhpIHKFbxrgoZX/TIx2K1EQBabESCDYghAzCFrA3U6w2BIsBtO4S/atad7zYcys0ah3nMMRdwIcB6Lul9HNqQGW0CNAJcQ0zLzqd0nzW5c2VraY4tNlmUa1kURcnfIRMLDxBT6rlhYipAUJDRhYipYqs5DlR/ptSs9sxanxEm5d5C3qt3iqibkJguJ58pmRELnFk2bGvh4q0xvMyeey49mVIHMMTp29tUiP4iuh9tu039GpS0+8hzKfHvuFz0aPqQud5HhSe8bk3JPiiT4OkVbSLBQZ3UxguvNapYLquW2DW3Swm1t0sFIS6BchLkbklwQB5yWUcoHJiAIQqXFASpCOtMWLVHvQspixKnzQtY86Jz/AOWVQeJV9z8+7KofEqhqfI1tF4skIwhRBVDQJIUsC8mMamA6mEbghpphCiMkBSVAXnmyBj8qrd4jxCtGrU2OC55SzHRXE7Ot58FcsvzAOA+oVuHRm5eJmyZhgOA81AwoNi2J4tJCYwarptFhbcmRwXZXQb38iMPgyw9ww3lwWewcUD3pTqqLOcpbnYbzdYGKcnPrrXYnEBc2NMw8XVgFZOKxTcPhtTzAY3W6OJN463haPHYufK5PIC65xmWbVKs63vILi4Nc9zgAfhABMWCUYk7MrOM7di8RrdZosxvBreXVWLKqYDQqfl9ElwV2wNOGqGQ74fkyiF5pugBRt3XI7sCvulAptfdKCQkeKWSmFKcUgAQOKNwSnlSEC5CmFqGEwOoYPE65QP8AmhewGF0Bed81ax50x+0HyyqHxV77QH3ZVDJuqGp8jW0XiwpTGpSaFVNAJPpiyxgsmkgB1JE5BTN0RSH7CQ1TZQ50b26rHqZjTG9Rn+tv6oSbE5Jeyu5se+Oo/FWnAamuib+Ozh+q0DcO3EYujRaQfaVGgkGQGk3uPCV0DMci0PLBbT3qZ5sOw8tlejBxjbM3JNSntQdDMCBDgR5LKp5kNpWHg6p2cLrNhp3APVSOQFXHDmo/pBRCm0bABLqvASY0Lr17LVYhxdss6o8cTA5pDRYW3sfCxP5D1S2t8jcknTK72gqeyw9R3Fw0Dq636rnjWyVcO32M+XSHi8jpYfmtNlGW6jJUE6Vs7bbdIzcly+LlWAWSqFLSITCVXk7ZdiqVEgqWG6BFT3QAVbdIBunVzdY43SEESlvRkpb0DBLkpyNyWUyIWpelLlECmB1DCYgOFksn3q9l+F0BY2YY9tHXVeYaxpcfIbdSbea1zzpp+23aqlh4pmXVHCdDYsOBcTsqQO0FMie9J4Rceaq+YZi6vWfVeZc9xcfCdh0AgeSkO/Bc54YzdssY88sapFmPaJnBrvUBQe0o4M/6v9lXNakOS/Wx/BN6vJ8m/PaQ/dHqVP8AWipwa36/qtDKkFT/AAY/gi9Tk/0bl3aWtwIHRo/NIq55VO9R/kY/Ba6VJ8VNYoL0Qeab7kyatUuNy53Uk/iiYwC/H6BLa7+eaKo5TpIhbfZYewNb+8sMT/zQPUEfiV3zGZeKrY2cLtPI/oV85dmq/s8TRf8Adq03ej2yvphqjJcBF82VfEZfeHCHDfxQjCq0YnCh4vvwPJaWvQLTBVSUNpcjNSMB2FSH4dbE00PslAnRX8yAYaZcO7rMgnTPdNgefGPBDmmODKDQ+WmBptd5JELN7RYXXRcAJc2HN495pn9UrIck9vVbVqnVTpXa03BqbgkngBwU4K+CGWW2vg5r2uy17ce5r/uU3DwDmAx5HUPJZ+Aw+lqy/tArf3vB40qY8xqKBuyr5ltdFvTS3RsOVBKGV6VXLZMom7oJRNKYia5usebp9crHJuhIiESgcVJKAlFDFl6EFS8IVIiQplDK8SkB1hhXO/tcxjm0GMb/AIlS/iGNmPUj0W97V9t6eBaGge0rOEhkwGjg554DkNz4LkeeZ9WxdX2lZ0/daLNaOTR+e62EeeRgYaSdlkcVFEKXbnyU6AIFEFDUSYEqQoDVIQAdM780LkOv1REceaBhNC88rzCvAoAycLZfTmEdLGk8WtPqAV8wU3L6dwVqbP4G/wDiFFjXZlytTic4wz3mn7al7QWj2jZB5b36BUz7TcyxdONDtNBwiGSC48Q92/jAgLneBzIz3tM89I8N12hp1JW32cp53F8Lo7q/BOHCRwIujp5aXbmPqVzrJc4cCBJ8C06Yt+7wVgf2xfhb1feU+PB4HMcCfBKWha5XIR19umqLPjMM2lQqkC/s33O/wlavsuIwx/iP4BZub45r8G57DLX0wWnmHxB+qxcgbGHb4l34qulTO0pWcf8AtMrEZk5w3ApkeTVj4HtI14740njFx+q99pzpzCt+7ob6U2/mqmx8GQozxRn2dMWaWPo6CyoCJBkHiFMql4fNHMuCR0/RbCj2lP7QB+hVOWmkuuTQhrIPy4LIHKQVrMPnVN3GOu3qFsKTwbggjwuuLg49osxnGXTDrlY7k/EFYx3SSGG4oSVLygKQwXIHFE5LeUCPShlelDKYFOxeLfXqOqVHFznGXOP82Hgl6V6i+yaDePQ+PIrZo88MptXmblGAgbx6n9EwGNCKFAUgoAghSGz4KSULTcoAJtEdURaAoY5Q4pjPIlAXpSAyKDZI8SF9QUWw0DkAPQL5ly2nqq0xzqMHq4L6eqBKQ12a3OMtbXpOpvEtcPMHg4eIXBs9yl2GrvY79l3qOBHgQvoaqFSvtGyJtXDir3Q9jg2TaWuO3iQb+q7YJ09vycc0eNxVOycPFx3Yk+FkGaOdjcZTw9OwcQLcGC7iegBSq2HdgNPs++S0E65AMi4hqsv2W5ZqdXxT2wSfZs4gCznwf9I8ldyz2RKOKG+f0WTNcEyhgfZ0pDG6WgEyR3hP1usrI6f9nZ0/ErG7WNijbi9oP4rJZV9lg9f3KLndNLCfyWS+XZp0cA7aYz2uMxD5saz46NcWj6ALQNcsuqdQM7m/md1hwpANCFwRMK84IAAO5FOo457D3XEecJDlBKTQ02jdUe077aod139Qtnhs8pv46T47eqqBQyuUsMX6O8NTOPuzoZNktxVLwmbVKfwuMcjt6KwYLPWVB3iGu5HY9Cqk8Mo/Zfx6mM+HwbFyU5EHSPBLlcKLJJQrxcoKYin0qUKYvC9SUVxYFbJ58fSfI8fzUU+KCn8RR0hZADQpChe4JgQDdQT3vJC3deJ746FIBjERQtUpgEom68V4pDNt2dZqxWHHOvSH/cavpWZC+cOyf/HYb/Pp/RwX0azj0CUgRDjZUHtxmDn6Wtuxrwf91c80eRSdH3fxICpOeHuNHMgHoSrWlgr3FTVzaW00va6pNNpHEAg+HhzW6+yTMZZWoncEVW9DDXfUN9VpO1rQ2kwCw0hJ+zOoRmFODuyoD4jST+IC66hWjlp3TOi9sfl0xzqfgCldqX6MrxBBj+zvHqzT+aPtj/hfxH8AsTt6YyvE/wCV/wCzVmo0H2cAKU5kpjihbupgKFrI0RSuMdUAQfBCUwoCgQJQlGhckAsrzDdEVAQBY8hrywt5EEdD/wDFslpuz+7+g/NbhZuZVNm1p3eNEOK9KgoSuZ2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4588" name="AutoShape 12" descr="data:image/jpeg;base64,/9j/4AAQSkZJRgABAQAAAQABAAD/2wCEAAkGBhQSEBQUEhQUFRQUFBQUFBQUFBQUFRQUFBQVFRQUFBQXHCYeFxkkGRQUHy8gJCcpLCwsFR4xNTAqNSYrLCkBCQoKDgwOGg8PFCwcHBwsKSkpKSwtKSkpKSksKSwpLCksLCwsKSkpKSkpKSwpKSwpKSkpKSkpLCkpKSkpKSksKf/AABEIALsBDQMBIgACEQEDEQH/xAAcAAACAgMBAQAAAAAAAAAAAAACAwEGBAUHAAj/xABDEAABAwIEAwUFBQQIBwEAAAABAAIRAyEEBRIxQVFxBiJhgZETIzIzoQdSscHRQmJy8BQWJCVDc5LhNFOio7LC8RX/xAAaAQACAwEBAAAAAAAAAAAAAAAAAQIEBQMG/8QAJBEAAgIBBAICAwEAAAAAAAAAAAECEQMEEiExMkFRYRMUIlL/2gAMAwEAAhEDEQA/ALg0LHq/MHksoBYtf5g8kzihWf8Ayj0XOIueq6Rn490ei53HePVUdT2aui8WeAXkZQNCqF8IItKhoRoGExMIQMF09zbJB7FgKCiAUlqYyIQuCYwLzgmIFiGrUDbn9T5LU5vnTmO9nRAdUiXTs0RPrF72A6qu4nF167hLuBsLNAFzIF+A58F3hgcuSvk1EYcdlq//AGaRnvXG+30vfyUVM8EDQJH7RJs3lIG/PpCrVOnqGk04I3cCbDYwOHqpq02AO0khp3nkJAd58l3/AFkVHq2zff1gpNB1ubqBiGyQfEGNroqWbB06X07fsk6T9b/QKuCros3S0c3CXui0wdhbjC9icc9x73syQeMNeDzBGxjxTemQLVv2W+jiA8WI8RIkeiaQqnTzcs0l+k/vizgd9JIEOMG/A+BVnwOPZWZqYQeY4g8iquTG4F3Fljk6YcIUxwQQuR2AKNguhhMYLpi9EVW3SWgrJeLpcKNgugVBCOFBCAEOagcE14S3BMQghLITiEshSInYAsesPeDyWS1Iq/MHktY88Jz0e7PRc70949V0bO/lnoudn4j1VHVdmroumC4LzWoijVOzQBDUULykBAyWi4WSRZIZusl2yTD2K0oi2y9CZFkDFsS8bXFNjnu2aCT5cB12TmhV/tjjSGNpN3qEE/wg2+oC6wjukkcsktkWysse59RxJMvJLg2eJ2J5bJ1bF6TppggxE/tCdzPpdbTJ8hc4ta0EEganA2APXiZ6K+5R2Xp0wO6J4yJnqtCU1Dgyowc+WcufXfGlrTs7UdySZ/KEgmo0bEAXg7agNIJ6AfRdybktP7jfQJGN7MUajdJaBxsLyFD85P8AXOJ0zE8zEvcJdPIE7Hf09YbSGmXENHCZ1O5noun5l9nrXmWQ25JPoRA4KrZp9nlZl/iHU+kbrqsqZyliaKyWte0gPE8Lna1iXAH+eCVhK9Wk4vpyC2A7iOjhxCyauWFphzdPIkO0yOuybhm6sO4nu1aL2jVuHUqgLdLgNwHBt/3ip8SOfMWWzLMxbXphws7ZzZ+E/pyKyQ1UjCY1zD7RhIcCA9puBcC/NpsJ3nnZXLA4sVWBwEcCORG4WflxOHK6NXBnWRU+xmlEwXUwipi64FkioLoEyrullREiFDlMqHIGKcluamFDCZEQWoNKcQgIUhHXGrGq/MHkslqxq3zB5LXPOgZ38s9Fzw/Eeq6Hnfyz0XPX/Eeqoars1tD4s8jhC1EqZoHoRNCEoggA2C6yCLJNNqyC2yTH7FgIoUhqJFjAAVKr0ziMxLRcBwYOQDN/rJV4hV3sphv7fiHfdc/1c4qzgdWypqVaSLtlmBDLD15re4eisLL6C3VGlCly2cuIohlKyJtJZLWIixT2kdxiGksavR81sKgWNWSfA0VnOMmD2mLH6ei5XmmVvw/tGuIGstA3ghrtdvMNXa67JVW7YZS00HGASLmeMcQefgp450yGSFo5RXqtJYQbiA6WiSOMkWePGJgwdlusgx3s6ugnuVBLZJIHISeo9VoauFLTMS0mLzvG3WJ9ExzyO792HDhBj4fDifIK1JKSplPHJwkmjopCJm6GkZaDzAPqJRMF1kG76BrbpabWF0uEhIFeK8V4hMBRChG4IQLIAU5LKY4IFIidbasar8weSyKBsFj1vmBa551Cs++Wei568XPVdEzse7PRc/cLnqqGq8jW0XiyGogoATAFSNBAFFCnSihMYyksgpNMbJzgkHshqkKWtUgJDAeYWiyfGswzaj33dVrPI/hDon8Vu8UbI8PkLQ0OqAENZsdubvUyrGL2Vs3oZg+27CdLGk8ybBo5lWnI87FUwRBkweBjiqhgMywheMOKOlxggBlrixkkH6K0YFgoP0lukgx/tB2Vp0l0Vad9ljbvC8eqW14gmblVPOhiaZ1Yfv3uJvG9hsU7TFTLVUWHWKrlDtZUAArUnMdsZGnruszDZ617od3T4qE4jjI2FSyq/afGe6c0RJBVhxT5bIXMu1GYvbX0Hie74qONXIMjqNmqOD79Mgt0e0DnA/C10XBB5tAPmfFa2hlpvq37pBJtc2+gW3q0Q5o07ktJndpALSD6BEaDQYBJ2Dt7uBMkzvGyvPoopWyx4S7GcO638Am0295Lwhlo8AnsF1kyN1KkKxG6UE7EfElgKAIBwUFG4KIQApyEI3IAmAlQQmOCBSEdYotgALGrD3oWW1YtYe9C1zzqBzoe7PRc/I7x6roGc/LPRUB256rP1XZq6HxZ4ogoXlTNEkI4SwUxpTAfS3TntSWbp7yoj9kt2UAKWrwQDJp05ewHi4fS/wCSswwQc2CBERe6r2FHvG+CtuGEhWcfRTzeRrmZDRZUbW0t9oz4X7lscvVNovNatquQ0XJvJ4J+YN0tvsf5JWww+Ga1gIIiF15fBybS5MB7+/bbZajtZgq7mzhiQ8EEBpA7oBkQ4XMx6LcaPex97bqs80uaI8DZU6OJxFOg012hxJMts5zGzDdUDS48yIWWcAKrAQADG0KwVKMhIYzSpSdsiqSNZ/RyGAHcBc17cjTXpO+7J6fzZdXxbhC5P2yr6sRpibhoHPjCMS/sjlf8FdoZk4WIv8V+U7/zyWezFgk+It1Jkk+MWWzwH2fYipTFSo5tMkEBjgS4gi2raNvFaQUi2roPxMMP5agbjyXeeRU0jjDE1JNotmAd3Vls3WLgWw0LKZus1mv6Ar/Elwm1t0qFESIchIRkIYQMSSoAUvCFMQFUoApqCV5SEdYasap80LKYsSr80LWPOg5z8sqguNz1V9zx3uyqATcqhqvI1tD4sKF4KFIVQ0CIRMN1ClgupCMpia9JYE5ygSCavKGokAzIwY76tuEIDRPJVbLBcqxhpIHKFbxrgoZX/TIx2K1EQBabESCDYghAzCFrA3U6w2BIsBtO4S/atad7zYcys0ah3nMMRdwIcB6Lul9HNqQGW0CNAJcQ0zLzqd0nzW5c2VraY4tNlmUa1kURcnfIRMLDxBT6rlhYipAUJDRhYipYqs5DlR/ptSs9sxanxEm5d5C3qt3iqibkJguJ58pmRELnFk2bGvh4q0xvMyeey49mVIHMMTp29tUiP4iuh9tu039GpS0+8hzKfHvuFz0aPqQud5HhSe8bk3JPiiT4OkVbSLBQZ3UxguvNapYLquW2DW3Swm1t0sFIS6BchLkbklwQB5yWUcoHJiAIQqXFASpCOtMWLVHvQspixKnzQtY86Jz/AOWVQeJV9z8+7KofEqhqfI1tF4skIwhRBVDQJIUsC8mMamA6mEbghpphCiMkBSVAXnmyBj8qrd4jxCtGrU2OC55SzHRXE7Ot58FcsvzAOA+oVuHRm5eJmyZhgOA81AwoNi2J4tJCYwarptFhbcmRwXZXQb38iMPgyw9ww3lwWewcUD3pTqqLOcpbnYbzdYGKcnPrrXYnEBc2NMw8XVgFZOKxTcPhtTzAY3W6OJN463haPHYufK5PIC65xmWbVKs63vILi4Nc9zgAfhABMWCUYk7MrOM7di8RrdZosxvBreXVWLKqYDQqfl9ElwV2wNOGqGQ74fkyiF5pugBRt3XI7sCvulAptfdKCQkeKWSmFKcUgAQOKNwSnlSEC5CmFqGEwOoYPE65QP8AmhewGF0Bed81ax50x+0HyyqHxV77QH3ZVDJuqGp8jW0XiwpTGpSaFVNAJPpiyxgsmkgB1JE5BTN0RSH7CQ1TZQ50b26rHqZjTG9Rn+tv6oSbE5Jeyu5se+Oo/FWnAamuib+Ozh+q0DcO3EYujRaQfaVGgkGQGk3uPCV0DMci0PLBbT3qZ5sOw8tlejBxjbM3JNSntQdDMCBDgR5LKp5kNpWHg6p2cLrNhp3APVSOQFXHDmo/pBRCm0bABLqvASY0Lr17LVYhxdss6o8cTA5pDRYW3sfCxP5D1S2t8jcknTK72gqeyw9R3Fw0Dq636rnjWyVcO32M+XSHi8jpYfmtNlGW6jJUE6Vs7bbdIzcly+LlWAWSqFLSITCVXk7ZdiqVEgqWG6BFT3QAVbdIBunVzdY43SEESlvRkpb0DBLkpyNyWUyIWpelLlECmB1DCYgOFksn3q9l+F0BY2YY9tHXVeYaxpcfIbdSbea1zzpp+23aqlh4pmXVHCdDYsOBcTsqQO0FMie9J4Rceaq+YZi6vWfVeZc9xcfCdh0AgeSkO/Bc54YzdssY88sapFmPaJnBrvUBQe0o4M/6v9lXNakOS/Wx/BN6vJ8m/PaQ/dHqVP8AWipwa36/qtDKkFT/AAY/gi9Tk/0bl3aWtwIHRo/NIq55VO9R/kY/Ba6VJ8VNYoL0Qeab7kyatUuNy53Uk/iiYwC/H6BLa7+eaKo5TpIhbfZYewNb+8sMT/zQPUEfiV3zGZeKrY2cLtPI/oV85dmq/s8TRf8Adq03ej2yvphqjJcBF82VfEZfeHCHDfxQjCq0YnCh4vvwPJaWvQLTBVSUNpcjNSMB2FSH4dbE00PslAnRX8yAYaZcO7rMgnTPdNgefGPBDmmODKDQ+WmBptd5JELN7RYXXRcAJc2HN495pn9UrIck9vVbVqnVTpXa03BqbgkngBwU4K+CGWW2vg5r2uy17ce5r/uU3DwDmAx5HUPJZ+Aw+lqy/tArf3vB40qY8xqKBuyr5ltdFvTS3RsOVBKGV6VXLZMom7oJRNKYia5usebp9crHJuhIiESgcVJKAlFDFl6EFS8IVIiQplDK8SkB1hhXO/tcxjm0GMb/AIlS/iGNmPUj0W97V9t6eBaGge0rOEhkwGjg554DkNz4LkeeZ9WxdX2lZ0/daLNaOTR+e62EeeRgYaSdlkcVFEKXbnyU6AIFEFDUSYEqQoDVIQAdM780LkOv1REceaBhNC88rzCvAoAycLZfTmEdLGk8WtPqAV8wU3L6dwVqbP4G/wDiFFjXZlytTic4wz3mn7al7QWj2jZB5b36BUz7TcyxdONDtNBwiGSC48Q92/jAgLneBzIz3tM89I8N12hp1JW32cp53F8Lo7q/BOHCRwIujp5aXbmPqVzrJc4cCBJ8C06Yt+7wVgf2xfhb1feU+PB4HMcCfBKWha5XIR19umqLPjMM2lQqkC/s33O/wlavsuIwx/iP4BZub45r8G57DLX0wWnmHxB+qxcgbGHb4l34qulTO0pWcf8AtMrEZk5w3ApkeTVj4HtI14740njFx+q99pzpzCt+7ob6U2/mqmx8GQozxRn2dMWaWPo6CyoCJBkHiFMql4fNHMuCR0/RbCj2lP7QB+hVOWmkuuTQhrIPy4LIHKQVrMPnVN3GOu3qFsKTwbggjwuuLg49osxnGXTDrlY7k/EFYx3SSGG4oSVLygKQwXIHFE5LeUCPShlelDKYFOxeLfXqOqVHFznGXOP82Hgl6V6i+yaDePQ+PIrZo88MptXmblGAgbx6n9EwGNCKFAUgoAghSGz4KSULTcoAJtEdURaAoY5Q4pjPIlAXpSAyKDZI8SF9QUWw0DkAPQL5ly2nqq0xzqMHq4L6eqBKQ12a3OMtbXpOpvEtcPMHg4eIXBs9yl2GrvY79l3qOBHgQvoaqFSvtGyJtXDir3Q9jg2TaWuO3iQb+q7YJ09vycc0eNxVOycPFx3Yk+FkGaOdjcZTw9OwcQLcGC7iegBSq2HdgNPs++S0E65AMi4hqsv2W5ZqdXxT2wSfZs4gCznwf9I8ldyz2RKOKG+f0WTNcEyhgfZ0pDG6WgEyR3hP1usrI6f9nZ0/ErG7WNijbi9oP4rJZV9lg9f3KLndNLCfyWS+XZp0cA7aYz2uMxD5saz46NcWj6ALQNcsuqdQM7m/md1hwpANCFwRMK84IAAO5FOo457D3XEecJDlBKTQ02jdUe077aod139Qtnhs8pv46T47eqqBQyuUsMX6O8NTOPuzoZNktxVLwmbVKfwuMcjt6KwYLPWVB3iGu5HY9Cqk8Mo/Zfx6mM+HwbFyU5EHSPBLlcKLJJQrxcoKYin0qUKYvC9SUVxYFbJ58fSfI8fzUU+KCn8RR0hZADQpChe4JgQDdQT3vJC3deJ746FIBjERQtUpgEom68V4pDNt2dZqxWHHOvSH/cavpWZC+cOyf/HYb/Pp/RwX0azj0CUgRDjZUHtxmDn6Wtuxrwf91c80eRSdH3fxICpOeHuNHMgHoSrWlgr3FTVzaW00va6pNNpHEAg+HhzW6+yTMZZWoncEVW9DDXfUN9VpO1rQ2kwCw0hJ+zOoRmFODuyoD4jST+IC66hWjlp3TOi9sfl0xzqfgCldqX6MrxBBj+zvHqzT+aPtj/hfxH8AsTt6YyvE/wCV/wCzVmo0H2cAKU5kpjihbupgKFrI0RSuMdUAQfBCUwoCgQJQlGhckAsrzDdEVAQBY8hrywt5EEdD/wDFslpuz+7+g/NbhZuZVNm1p3eNEOK9KgoSuZ2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4590" name="AutoShape 14" descr="data:image/jpeg;base64,/9j/4AAQSkZJRgABAQAAAQABAAD/2wCEAAkGBhQSEBQUEhQUFRQUFBQUFBQUFBQUFRQUFBQVFRQUFBQXHCYeFxkkGRQUHy8gJCcpLCwsFR4xNTAqNSYrLCkBCQoKDgwOGg8PFCwcHBwsKSkpKSwtKSkpKSksKSwpLCksLCwsKSkpKSkpKSwpKSwpKSkpKSkpLCkpKSkpKSksKf/AABEIALsBDQMBIgACEQEDEQH/xAAcAAACAgMBAQAAAAAAAAAAAAACAwEGBAUHAAj/xABDEAABAwIEAwUFBQQIBwEAAAABAAIRAyEEBRIxQVFxBiJhgZETIzIzoQdSscHRQmJy8BQWJCVDc5LhNFOio7LC8RX/xAAaAQACAwEBAAAAAAAAAAAAAAAAAQIEBQMG/8QAJBEAAgIBBAICAwEAAAAAAAAAAAECEQMEEiExMkFRYRMUIlL/2gAMAwEAAhEDEQA/ALg0LHq/MHksoBYtf5g8kzihWf8Ayj0XOIueq6Rn490ei53HePVUdT2aui8WeAXkZQNCqF8IItKhoRoGExMIQMF09zbJB7FgKCiAUlqYyIQuCYwLzgmIFiGrUDbn9T5LU5vnTmO9nRAdUiXTs0RPrF72A6qu4nF167hLuBsLNAFzIF+A58F3hgcuSvk1EYcdlq//AGaRnvXG+30vfyUVM8EDQJH7RJs3lIG/PpCrVOnqGk04I3cCbDYwOHqpq02AO0khp3nkJAd58l3/AFkVHq2zff1gpNB1ubqBiGyQfEGNroqWbB06X07fsk6T9b/QKuCros3S0c3CXui0wdhbjC9icc9x73syQeMNeDzBGxjxTemQLVv2W+jiA8WI8RIkeiaQqnTzcs0l+k/vizgd9JIEOMG/A+BVnwOPZWZqYQeY4g8iquTG4F3Fljk6YcIUxwQQuR2AKNguhhMYLpi9EVW3SWgrJeLpcKNgugVBCOFBCAEOagcE14S3BMQghLITiEshSInYAsesPeDyWS1Iq/MHktY88Jz0e7PRc70949V0bO/lnoudn4j1VHVdmroumC4LzWoijVOzQBDUULykBAyWi4WSRZIZusl2yTD2K0oi2y9CZFkDFsS8bXFNjnu2aCT5cB12TmhV/tjjSGNpN3qEE/wg2+oC6wjukkcsktkWysse59RxJMvJLg2eJ2J5bJ1bF6TppggxE/tCdzPpdbTJ8hc4ta0EEganA2APXiZ6K+5R2Xp0wO6J4yJnqtCU1Dgyowc+WcufXfGlrTs7UdySZ/KEgmo0bEAXg7agNIJ6AfRdybktP7jfQJGN7MUajdJaBxsLyFD85P8AXOJ0zE8zEvcJdPIE7Hf09YbSGmXENHCZ1O5noun5l9nrXmWQ25JPoRA4KrZp9nlZl/iHU+kbrqsqZyliaKyWte0gPE8Lna1iXAH+eCVhK9Wk4vpyC2A7iOjhxCyauWFphzdPIkO0yOuybhm6sO4nu1aL2jVuHUqgLdLgNwHBt/3ip8SOfMWWzLMxbXphws7ZzZ+E/pyKyQ1UjCY1zD7RhIcCA9puBcC/NpsJ3nnZXLA4sVWBwEcCORG4WflxOHK6NXBnWRU+xmlEwXUwipi64FkioLoEyrullREiFDlMqHIGKcluamFDCZEQWoNKcQgIUhHXGrGq/MHkslqxq3zB5LXPOgZ38s9Fzw/Eeq6Hnfyz0XPX/Eeqoars1tD4s8jhC1EqZoHoRNCEoggA2C6yCLJNNqyC2yTH7FgIoUhqJFjAAVKr0ziMxLRcBwYOQDN/rJV4hV3sphv7fiHfdc/1c4qzgdWypqVaSLtlmBDLD15re4eisLL6C3VGlCly2cuIohlKyJtJZLWIixT2kdxiGksavR81sKgWNWSfA0VnOMmD2mLH6ei5XmmVvw/tGuIGstA3ghrtdvMNXa67JVW7YZS00HGASLmeMcQefgp450yGSFo5RXqtJYQbiA6WiSOMkWePGJgwdlusgx3s6ugnuVBLZJIHISeo9VoauFLTMS0mLzvG3WJ9ExzyO792HDhBj4fDifIK1JKSplPHJwkmjopCJm6GkZaDzAPqJRMF1kG76BrbpabWF0uEhIFeK8V4hMBRChG4IQLIAU5LKY4IFIidbasar8weSyKBsFj1vmBa551Cs++Wei568XPVdEzse7PRc/cLnqqGq8jW0XiyGogoATAFSNBAFFCnSihMYyksgpNMbJzgkHshqkKWtUgJDAeYWiyfGswzaj33dVrPI/hDon8Vu8UbI8PkLQ0OqAENZsdubvUyrGL2Vs3oZg+27CdLGk8ybBo5lWnI87FUwRBkweBjiqhgMywheMOKOlxggBlrixkkH6K0YFgoP0lukgx/tB2Vp0l0Vad9ljbvC8eqW14gmblVPOhiaZ1Yfv3uJvG9hsU7TFTLVUWHWKrlDtZUAArUnMdsZGnruszDZ617od3T4qE4jjI2FSyq/afGe6c0RJBVhxT5bIXMu1GYvbX0Hie74qONXIMjqNmqOD79Mgt0e0DnA/C10XBB5tAPmfFa2hlpvq37pBJtc2+gW3q0Q5o07ktJndpALSD6BEaDQYBJ2Dt7uBMkzvGyvPoopWyx4S7GcO638Am0295Lwhlo8AnsF1kyN1KkKxG6UE7EfElgKAIBwUFG4KIQApyEI3IAmAlQQmOCBSEdYotgALGrD3oWW1YtYe9C1zzqBzoe7PRc/I7x6roGc/LPRUB256rP1XZq6HxZ4ogoXlTNEkI4SwUxpTAfS3TntSWbp7yoj9kt2UAKWrwQDJp05ewHi4fS/wCSswwQc2CBERe6r2FHvG+CtuGEhWcfRTzeRrmZDRZUbW0t9oz4X7lscvVNovNatquQ0XJvJ4J+YN0tvsf5JWww+Ga1gIIiF15fBybS5MB7+/bbZajtZgq7mzhiQ8EEBpA7oBkQ4XMx6LcaPex97bqs80uaI8DZU6OJxFOg012hxJMts5zGzDdUDS48yIWWcAKrAQADG0KwVKMhIYzSpSdsiqSNZ/RyGAHcBc17cjTXpO+7J6fzZdXxbhC5P2yr6sRpibhoHPjCMS/sjlf8FdoZk4WIv8V+U7/zyWezFgk+It1Jkk+MWWzwH2fYipTFSo5tMkEBjgS4gi2raNvFaQUi2roPxMMP5agbjyXeeRU0jjDE1JNotmAd3Vls3WLgWw0LKZus1mv6Ar/Elwm1t0qFESIchIRkIYQMSSoAUvCFMQFUoApqCV5SEdYasap80LKYsSr80LWPOg5z8sqguNz1V9zx3uyqATcqhqvI1tD4sKF4KFIVQ0CIRMN1ClgupCMpia9JYE5ygSCavKGokAzIwY76tuEIDRPJVbLBcqxhpIHKFbxrgoZX/TIx2K1EQBabESCDYghAzCFrA3U6w2BIsBtO4S/atad7zYcys0ah3nMMRdwIcB6Lul9HNqQGW0CNAJcQ0zLzqd0nzW5c2VraY4tNlmUa1kURcnfIRMLDxBT6rlhYipAUJDRhYipYqs5DlR/ptSs9sxanxEm5d5C3qt3iqibkJguJ58pmRELnFk2bGvh4q0xvMyeey49mVIHMMTp29tUiP4iuh9tu039GpS0+8hzKfHvuFz0aPqQud5HhSe8bk3JPiiT4OkVbSLBQZ3UxguvNapYLquW2DW3Swm1t0sFIS6BchLkbklwQB5yWUcoHJiAIQqXFASpCOtMWLVHvQspixKnzQtY86Jz/AOWVQeJV9z8+7KofEqhqfI1tF4skIwhRBVDQJIUsC8mMamA6mEbghpphCiMkBSVAXnmyBj8qrd4jxCtGrU2OC55SzHRXE7Ot58FcsvzAOA+oVuHRm5eJmyZhgOA81AwoNi2J4tJCYwarptFhbcmRwXZXQb38iMPgyw9ww3lwWewcUD3pTqqLOcpbnYbzdYGKcnPrrXYnEBc2NMw8XVgFZOKxTcPhtTzAY3W6OJN463haPHYufK5PIC65xmWbVKs63vILi4Nc9zgAfhABMWCUYk7MrOM7di8RrdZosxvBreXVWLKqYDQqfl9ElwV2wNOGqGQ74fkyiF5pugBRt3XI7sCvulAptfdKCQkeKWSmFKcUgAQOKNwSnlSEC5CmFqGEwOoYPE65QP8AmhewGF0Bed81ax50x+0HyyqHxV77QH3ZVDJuqGp8jW0XiwpTGpSaFVNAJPpiyxgsmkgB1JE5BTN0RSH7CQ1TZQ50b26rHqZjTG9Rn+tv6oSbE5Jeyu5se+Oo/FWnAamuib+Ozh+q0DcO3EYujRaQfaVGgkGQGk3uPCV0DMci0PLBbT3qZ5sOw8tlejBxjbM3JNSntQdDMCBDgR5LKp5kNpWHg6p2cLrNhp3APVSOQFXHDmo/pBRCm0bABLqvASY0Lr17LVYhxdss6o8cTA5pDRYW3sfCxP5D1S2t8jcknTK72gqeyw9R3Fw0Dq636rnjWyVcO32M+XSHi8jpYfmtNlGW6jJUE6Vs7bbdIzcly+LlWAWSqFLSITCVXk7ZdiqVEgqWG6BFT3QAVbdIBunVzdY43SEESlvRkpb0DBLkpyNyWUyIWpelLlECmB1DCYgOFksn3q9l+F0BY2YY9tHXVeYaxpcfIbdSbea1zzpp+23aqlh4pmXVHCdDYsOBcTsqQO0FMie9J4Rceaq+YZi6vWfVeZc9xcfCdh0AgeSkO/Bc54YzdssY88sapFmPaJnBrvUBQe0o4M/6v9lXNakOS/Wx/BN6vJ8m/PaQ/dHqVP8AWipwa36/qtDKkFT/AAY/gi9Tk/0bl3aWtwIHRo/NIq55VO9R/kY/Ba6VJ8VNYoL0Qeab7kyatUuNy53Uk/iiYwC/H6BLa7+eaKo5TpIhbfZYewNb+8sMT/zQPUEfiV3zGZeKrY2cLtPI/oV85dmq/s8TRf8Adq03ej2yvphqjJcBF82VfEZfeHCHDfxQjCq0YnCh4vvwPJaWvQLTBVSUNpcjNSMB2FSH4dbE00PslAnRX8yAYaZcO7rMgnTPdNgefGPBDmmODKDQ+WmBptd5JELN7RYXXRcAJc2HN495pn9UrIck9vVbVqnVTpXa03BqbgkngBwU4K+CGWW2vg5r2uy17ce5r/uU3DwDmAx5HUPJZ+Aw+lqy/tArf3vB40qY8xqKBuyr5ltdFvTS3RsOVBKGV6VXLZMom7oJRNKYia5usebp9crHJuhIiESgcVJKAlFDFl6EFS8IVIiQplDK8SkB1hhXO/tcxjm0GMb/AIlS/iGNmPUj0W97V9t6eBaGge0rOEhkwGjg554DkNz4LkeeZ9WxdX2lZ0/daLNaOTR+e62EeeRgYaSdlkcVFEKXbnyU6AIFEFDUSYEqQoDVIQAdM780LkOv1REceaBhNC88rzCvAoAycLZfTmEdLGk8WtPqAV8wU3L6dwVqbP4G/wDiFFjXZlytTic4wz3mn7al7QWj2jZB5b36BUz7TcyxdONDtNBwiGSC48Q92/jAgLneBzIz3tM89I8N12hp1JW32cp53F8Lo7q/BOHCRwIujp5aXbmPqVzrJc4cCBJ8C06Yt+7wVgf2xfhb1feU+PB4HMcCfBKWha5XIR19umqLPjMM2lQqkC/s33O/wlavsuIwx/iP4BZub45r8G57DLX0wWnmHxB+qxcgbGHb4l34qulTO0pWcf8AtMrEZk5w3ApkeTVj4HtI14740njFx+q99pzpzCt+7ob6U2/mqmx8GQozxRn2dMWaWPo6CyoCJBkHiFMql4fNHMuCR0/RbCj2lP7QB+hVOWmkuuTQhrIPy4LIHKQVrMPnVN3GOu3qFsKTwbggjwuuLg49osxnGXTDrlY7k/EFYx3SSGG4oSVLygKQwXIHFE5LeUCPShlelDKYFOxeLfXqOqVHFznGXOP82Hgl6V6i+yaDePQ+PIrZo88MptXmblGAgbx6n9EwGNCKFAUgoAghSGz4KSULTcoAJtEdURaAoY5Q4pjPIlAXpSAyKDZI8SF9QUWw0DkAPQL5ly2nqq0xzqMHq4L6eqBKQ12a3OMtbXpOpvEtcPMHg4eIXBs9yl2GrvY79l3qOBHgQvoaqFSvtGyJtXDir3Q9jg2TaWuO3iQb+q7YJ09vycc0eNxVOycPFx3Yk+FkGaOdjcZTw9OwcQLcGC7iegBSq2HdgNPs++S0E65AMi4hqsv2W5ZqdXxT2wSfZs4gCznwf9I8ldyz2RKOKG+f0WTNcEyhgfZ0pDG6WgEyR3hP1usrI6f9nZ0/ErG7WNijbi9oP4rJZV9lg9f3KLndNLCfyWS+XZp0cA7aYz2uMxD5saz46NcWj6ALQNcsuqdQM7m/md1hwpANCFwRMK84IAAO5FOo457D3XEecJDlBKTQ02jdUe077aod139Qtnhs8pv46T47eqqBQyuUsMX6O8NTOPuzoZNktxVLwmbVKfwuMcjt6KwYLPWVB3iGu5HY9Cqk8Mo/Zfx6mM+HwbFyU5EHSPBLlcKLJJQrxcoKYin0qUKYvC9SUVxYFbJ58fSfI8fzUU+KCn8RR0hZADQpChe4JgQDdQT3vJC3deJ746FIBjERQtUpgEom68V4pDNt2dZqxWHHOvSH/cavpWZC+cOyf/HYb/Pp/RwX0azj0CUgRDjZUHtxmDn6Wtuxrwf91c80eRSdH3fxICpOeHuNHMgHoSrWlgr3FTVzaW00va6pNNpHEAg+HhzW6+yTMZZWoncEVW9DDXfUN9VpO1rQ2kwCw0hJ+zOoRmFODuyoD4jST+IC66hWjlp3TOi9sfl0xzqfgCldqX6MrxBBj+zvHqzT+aPtj/hfxH8AsTt6YyvE/wCV/wCzVmo0H2cAKU5kpjihbupgKFrI0RSuMdUAQfBCUwoCgQJQlGhckAsrzDdEVAQBY8hrywt5EEdD/wDFslpuz+7+g/NbhZuZVNm1p3eNEOK9KgoSuZ2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4592" name="AutoShape 16" descr="data:image/jpeg;base64,/9j/4AAQSkZJRgABAQAAAQABAAD/2wCEAAkGBhQSEBQUEhQUFRQUFBQUFBQUFBQUFRQUFBQVFRQUFBQXHCYeFxkkGRQUHy8gJCcpLCwsFR4xNTAqNSYrLCkBCQoKDgwOGg8PFCwcHBwsKSkpKSwtKSkpKSksKSwpLCksLCwsKSkpKSkpKSwpKSwpKSkpKSkpLCkpKSkpKSksKf/AABEIALsBDQMBIgACEQEDEQH/xAAcAAACAgMBAQAAAAAAAAAAAAACAwEGBAUHAAj/xABDEAABAwIEAwUFBQQIBwEAAAABAAIRAyEEBRIxQVFxBiJhgZETIzIzoQdSscHRQmJy8BQWJCVDc5LhNFOio7LC8RX/xAAaAQACAwEBAAAAAAAAAAAAAAAAAQIEBQMG/8QAJBEAAgIBBAICAwEAAAAAAAAAAAECEQMEEiExMkFRYRMUIlL/2gAMAwEAAhEDEQA/ALg0LHq/MHksoBYtf5g8kzihWf8Ayj0XOIueq6Rn490ei53HePVUdT2aui8WeAXkZQNCqF8IItKhoRoGExMIQMF09zbJB7FgKCiAUlqYyIQuCYwLzgmIFiGrUDbn9T5LU5vnTmO9nRAdUiXTs0RPrF72A6qu4nF167hLuBsLNAFzIF+A58F3hgcuSvk1EYcdlq//AGaRnvXG+30vfyUVM8EDQJH7RJs3lIG/PpCrVOnqGk04I3cCbDYwOHqpq02AO0khp3nkJAd58l3/AFkVHq2zff1gpNB1ubqBiGyQfEGNroqWbB06X07fsk6T9b/QKuCros3S0c3CXui0wdhbjC9icc9x73syQeMNeDzBGxjxTemQLVv2W+jiA8WI8RIkeiaQqnTzcs0l+k/vizgd9JIEOMG/A+BVnwOPZWZqYQeY4g8iquTG4F3Fljk6YcIUxwQQuR2AKNguhhMYLpi9EVW3SWgrJeLpcKNgugVBCOFBCAEOagcE14S3BMQghLITiEshSInYAsesPeDyWS1Iq/MHktY88Jz0e7PRc70949V0bO/lnoudn4j1VHVdmroumC4LzWoijVOzQBDUULykBAyWi4WSRZIZusl2yTD2K0oi2y9CZFkDFsS8bXFNjnu2aCT5cB12TmhV/tjjSGNpN3qEE/wg2+oC6wjukkcsktkWysse59RxJMvJLg2eJ2J5bJ1bF6TppggxE/tCdzPpdbTJ8hc4ta0EEganA2APXiZ6K+5R2Xp0wO6J4yJnqtCU1Dgyowc+WcufXfGlrTs7UdySZ/KEgmo0bEAXg7agNIJ6AfRdybktP7jfQJGN7MUajdJaBxsLyFD85P8AXOJ0zE8zEvcJdPIE7Hf09YbSGmXENHCZ1O5noun5l9nrXmWQ25JPoRA4KrZp9nlZl/iHU+kbrqsqZyliaKyWte0gPE8Lna1iXAH+eCVhK9Wk4vpyC2A7iOjhxCyauWFphzdPIkO0yOuybhm6sO4nu1aL2jVuHUqgLdLgNwHBt/3ip8SOfMWWzLMxbXphws7ZzZ+E/pyKyQ1UjCY1zD7RhIcCA9puBcC/NpsJ3nnZXLA4sVWBwEcCORG4WflxOHK6NXBnWRU+xmlEwXUwipi64FkioLoEyrullREiFDlMqHIGKcluamFDCZEQWoNKcQgIUhHXGrGq/MHkslqxq3zB5LXPOgZ38s9Fzw/Eeq6Hnfyz0XPX/Eeqoars1tD4s8jhC1EqZoHoRNCEoggA2C6yCLJNNqyC2yTH7FgIoUhqJFjAAVKr0ziMxLRcBwYOQDN/rJV4hV3sphv7fiHfdc/1c4qzgdWypqVaSLtlmBDLD15re4eisLL6C3VGlCly2cuIohlKyJtJZLWIixT2kdxiGksavR81sKgWNWSfA0VnOMmD2mLH6ei5XmmVvw/tGuIGstA3ghrtdvMNXa67JVW7YZS00HGASLmeMcQefgp450yGSFo5RXqtJYQbiA6WiSOMkWePGJgwdlusgx3s6ugnuVBLZJIHISeo9VoauFLTMS0mLzvG3WJ9ExzyO792HDhBj4fDifIK1JKSplPHJwkmjopCJm6GkZaDzAPqJRMF1kG76BrbpabWF0uEhIFeK8V4hMBRChG4IQLIAU5LKY4IFIidbasar8weSyKBsFj1vmBa551Cs++Wei568XPVdEzse7PRc/cLnqqGq8jW0XiyGogoATAFSNBAFFCnSihMYyksgpNMbJzgkHshqkKWtUgJDAeYWiyfGswzaj33dVrPI/hDon8Vu8UbI8PkLQ0OqAENZsdubvUyrGL2Vs3oZg+27CdLGk8ybBo5lWnI87FUwRBkweBjiqhgMywheMOKOlxggBlrixkkH6K0YFgoP0lukgx/tB2Vp0l0Vad9ljbvC8eqW14gmblVPOhiaZ1Yfv3uJvG9hsU7TFTLVUWHWKrlDtZUAArUnMdsZGnruszDZ617od3T4qE4jjI2FSyq/afGe6c0RJBVhxT5bIXMu1GYvbX0Hie74qONXIMjqNmqOD79Mgt0e0DnA/C10XBB5tAPmfFa2hlpvq37pBJtc2+gW3q0Q5o07ktJndpALSD6BEaDQYBJ2Dt7uBMkzvGyvPoopWyx4S7GcO638Am0295Lwhlo8AnsF1kyN1KkKxG6UE7EfElgKAIBwUFG4KIQApyEI3IAmAlQQmOCBSEdYotgALGrD3oWW1YtYe9C1zzqBzoe7PRc/I7x6roGc/LPRUB256rP1XZq6HxZ4ogoXlTNEkI4SwUxpTAfS3TntSWbp7yoj9kt2UAKWrwQDJp05ewHi4fS/wCSswwQc2CBERe6r2FHvG+CtuGEhWcfRTzeRrmZDRZUbW0t9oz4X7lscvVNovNatquQ0XJvJ4J+YN0tvsf5JWww+Ga1gIIiF15fBybS5MB7+/bbZajtZgq7mzhiQ8EEBpA7oBkQ4XMx6LcaPex97bqs80uaI8DZU6OJxFOg012hxJMts5zGzDdUDS48yIWWcAKrAQADG0KwVKMhIYzSpSdsiqSNZ/RyGAHcBc17cjTXpO+7J6fzZdXxbhC5P2yr6sRpibhoHPjCMS/sjlf8FdoZk4WIv8V+U7/zyWezFgk+It1Jkk+MWWzwH2fYipTFSo5tMkEBjgS4gi2raNvFaQUi2roPxMMP5agbjyXeeRU0jjDE1JNotmAd3Vls3WLgWw0LKZus1mv6Ar/Elwm1t0qFESIchIRkIYQMSSoAUvCFMQFUoApqCV5SEdYasap80LKYsSr80LWPOg5z8sqguNz1V9zx3uyqATcqhqvI1tD4sKF4KFIVQ0CIRMN1ClgupCMpia9JYE5ygSCavKGokAzIwY76tuEIDRPJVbLBcqxhpIHKFbxrgoZX/TIx2K1EQBabESCDYghAzCFrA3U6w2BIsBtO4S/atad7zYcys0ah3nMMRdwIcB6Lul9HNqQGW0CNAJcQ0zLzqd0nzW5c2VraY4tNlmUa1kURcnfIRMLDxBT6rlhYipAUJDRhYipYqs5DlR/ptSs9sxanxEm5d5C3qt3iqibkJguJ58pmRELnFk2bGvh4q0xvMyeey49mVIHMMTp29tUiP4iuh9tu039GpS0+8hzKfHvuFz0aPqQud5HhSe8bk3JPiiT4OkVbSLBQZ3UxguvNapYLquW2DW3Swm1t0sFIS6BchLkbklwQB5yWUcoHJiAIQqXFASpCOtMWLVHvQspixKnzQtY86Jz/AOWVQeJV9z8+7KofEqhqfI1tF4skIwhRBVDQJIUsC8mMamA6mEbghpphCiMkBSVAXnmyBj8qrd4jxCtGrU2OC55SzHRXE7Ot58FcsvzAOA+oVuHRm5eJmyZhgOA81AwoNi2J4tJCYwarptFhbcmRwXZXQb38iMPgyw9ww3lwWewcUD3pTqqLOcpbnYbzdYGKcnPrrXYnEBc2NMw8XVgFZOKxTcPhtTzAY3W6OJN463haPHYufK5PIC65xmWbVKs63vILi4Nc9zgAfhABMWCUYk7MrOM7di8RrdZosxvBreXVWLKqYDQqfl9ElwV2wNOGqGQ74fkyiF5pugBRt3XI7sCvulAptfdKCQkeKWSmFKcUgAQOKNwSnlSEC5CmFqGEwOoYPE65QP8AmhewGF0Bed81ax50x+0HyyqHxV77QH3ZVDJuqGp8jW0XiwpTGpSaFVNAJPpiyxgsmkgB1JE5BTN0RSH7CQ1TZQ50b26rHqZjTG9Rn+tv6oSbE5Jeyu5se+Oo/FWnAamuib+Ozh+q0DcO3EYujRaQfaVGgkGQGk3uPCV0DMci0PLBbT3qZ5sOw8tlejBxjbM3JNSntQdDMCBDgR5LKp5kNpWHg6p2cLrNhp3APVSOQFXHDmo/pBRCm0bABLqvASY0Lr17LVYhxdss6o8cTA5pDRYW3sfCxP5D1S2t8jcknTK72gqeyw9R3Fw0Dq636rnjWyVcO32M+XSHi8jpYfmtNlGW6jJUE6Vs7bbdIzcly+LlWAWSqFLSITCVXk7ZdiqVEgqWG6BFT3QAVbdIBunVzdY43SEESlvRkpb0DBLkpyNyWUyIWpelLlECmB1DCYgOFksn3q9l+F0BY2YY9tHXVeYaxpcfIbdSbea1zzpp+23aqlh4pmXVHCdDYsOBcTsqQO0FMie9J4Rceaq+YZi6vWfVeZc9xcfCdh0AgeSkO/Bc54YzdssY88sapFmPaJnBrvUBQe0o4M/6v9lXNakOS/Wx/BN6vJ8m/PaQ/dHqVP8AWipwa36/qtDKkFT/AAY/gi9Tk/0bl3aWtwIHRo/NIq55VO9R/kY/Ba6VJ8VNYoL0Qeab7kyatUuNy53Uk/iiYwC/H6BLa7+eaKo5TpIhbfZYewNb+8sMT/zQPUEfiV3zGZeKrY2cLtPI/oV85dmq/s8TRf8Adq03ej2yvphqjJcBF82VfEZfeHCHDfxQjCq0YnCh4vvwPJaWvQLTBVSUNpcjNSMB2FSH4dbE00PslAnRX8yAYaZcO7rMgnTPdNgefGPBDmmODKDQ+WmBptd5JELN7RYXXRcAJc2HN495pn9UrIck9vVbVqnVTpXa03BqbgkngBwU4K+CGWW2vg5r2uy17ce5r/uU3DwDmAx5HUPJZ+Aw+lqy/tArf3vB40qY8xqKBuyr5ltdFvTS3RsOVBKGV6VXLZMom7oJRNKYia5usebp9crHJuhIiESgcVJKAlFDFl6EFS8IVIiQplDK8SkB1hhXO/tcxjm0GMb/AIlS/iGNmPUj0W97V9t6eBaGge0rOEhkwGjg554DkNz4LkeeZ9WxdX2lZ0/daLNaOTR+e62EeeRgYaSdlkcVFEKXbnyU6AIFEFDUSYEqQoDVIQAdM780LkOv1REceaBhNC88rzCvAoAycLZfTmEdLGk8WtPqAV8wU3L6dwVqbP4G/wDiFFjXZlytTic4wz3mn7al7QWj2jZB5b36BUz7TcyxdONDtNBwiGSC48Q92/jAgLneBzIz3tM89I8N12hp1JW32cp53F8Lo7q/BOHCRwIujp5aXbmPqVzrJc4cCBJ8C06Yt+7wVgf2xfhb1feU+PB4HMcCfBKWha5XIR19umqLPjMM2lQqkC/s33O/wlavsuIwx/iP4BZub45r8G57DLX0wWnmHxB+qxcgbGHb4l34qulTO0pWcf8AtMrEZk5w3ApkeTVj4HtI14740njFx+q99pzpzCt+7ob6U2/mqmx8GQozxRn2dMWaWPo6CyoCJBkHiFMql4fNHMuCR0/RbCj2lP7QB+hVOWmkuuTQhrIPy4LIHKQVrMPnVN3GOu3qFsKTwbggjwuuLg49osxnGXTDrlY7k/EFYx3SSGG4oSVLygKQwXIHFE5LeUCPShlelDKYFOxeLfXqOqVHFznGXOP82Hgl6V6i+yaDePQ+PIrZo88MptXmblGAgbx6n9EwGNCKFAUgoAghSGz4KSULTcoAJtEdURaAoY5Q4pjPIlAXpSAyKDZI8SF9QUWw0DkAPQL5ly2nqq0xzqMHq4L6eqBKQ12a3OMtbXpOpvEtcPMHg4eIXBs9yl2GrvY79l3qOBHgQvoaqFSvtGyJtXDir3Q9jg2TaWuO3iQb+q7YJ09vycc0eNxVOycPFx3Yk+FkGaOdjcZTw9OwcQLcGC7iegBSq2HdgNPs++S0E65AMi4hqsv2W5ZqdXxT2wSfZs4gCznwf9I8ldyz2RKOKG+f0WTNcEyhgfZ0pDG6WgEyR3hP1usrI6f9nZ0/ErG7WNijbi9oP4rJZV9lg9f3KLndNLCfyWS+XZp0cA7aYz2uMxD5saz46NcWj6ALQNcsuqdQM7m/md1hwpANCFwRMK84IAAO5FOo457D3XEecJDlBKTQ02jdUe077aod139Qtnhs8pv46T47eqqBQyuUsMX6O8NTOPuzoZNktxVLwmbVKfwuMcjt6KwYLPWVB3iGu5HY9Cqk8Mo/Zfx6mM+HwbFyU5EHSPBLlcKLJJQrxcoKYin0qUKYvC9SUVxYFbJ58fSfI8fzUU+KCn8RR0hZADQpChe4JgQDdQT3vJC3deJ746FIBjERQtUpgEom68V4pDNt2dZqxWHHOvSH/cavpWZC+cOyf/HYb/Pp/RwX0azj0CUgRDjZUHtxmDn6Wtuxrwf91c80eRSdH3fxICpOeHuNHMgHoSrWlgr3FTVzaW00va6pNNpHEAg+HhzW6+yTMZZWoncEVW9DDXfUN9VpO1rQ2kwCw0hJ+zOoRmFODuyoD4jST+IC66hWjlp3TOi9sfl0xzqfgCldqX6MrxBBj+zvHqzT+aPtj/hfxH8AsTt6YyvE/wCV/wCzVmo0H2cAKU5kpjihbupgKFrI0RSuMdUAQfBCUwoCgQJQlGhckAsrzDdEVAQBY8hrywt5EEdD/wDFslpuz+7+g/NbhZuZVNm1p3eNEOK9KgoSuZ2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4594" name="Picture 18" descr="http://www.eafit.edu.co/egresados/nuestros-egresados/politica/PublishingImages/aps.jpg"/>
          <p:cNvPicPr>
            <a:picLocks noChangeAspect="1" noChangeArrowheads="1"/>
          </p:cNvPicPr>
          <p:nvPr/>
        </p:nvPicPr>
        <p:blipFill>
          <a:blip r:embed="rId4"/>
          <a:srcRect l="18324" t="6496" r="11668" b="28404"/>
          <a:stretch>
            <a:fillRect/>
          </a:stretch>
        </p:blipFill>
        <p:spPr bwMode="auto">
          <a:xfrm>
            <a:off x="4305300" y="4412179"/>
            <a:ext cx="1727200" cy="1929380"/>
          </a:xfrm>
          <a:prstGeom prst="rect">
            <a:avLst/>
          </a:prstGeom>
          <a:noFill/>
        </p:spPr>
      </p:pic>
      <p:pic>
        <p:nvPicPr>
          <p:cNvPr id="24596" name="Picture 20" descr="http://lasuperestacion983.com/marco_antonio/wp-content/uploads/2011/01/partido-de-la-u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7775" y="4412179"/>
            <a:ext cx="1667839" cy="18661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46661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17323818"/>
              </p:ext>
            </p:extLst>
          </p:nvPr>
        </p:nvGraphicFramePr>
        <p:xfrm>
          <a:off x="0" y="90001"/>
          <a:ext cx="9093788" cy="6479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PARTIDO DE LA </a:t>
                      </a:r>
                      <a:r>
                        <a:rPr lang="pt-BR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| BANCO AGRARIO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LUIS ANTONIO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SERRANO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GABRIEL CASTAÑEDA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AGRARIO -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CAQUETÁ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GERENCIA REGIONAL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ALVEIRO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VANEGAS -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BLANCA ZORAIMA MANRIQUE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AGRARIO -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CAQUETÁ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AUGUSTO </a:t>
                      </a:r>
                      <a:r>
                        <a:rPr lang="hr-H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POSADA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MARTHA LUCIA ROJAS JARAMILLO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AUGUSTO </a:t>
                      </a:r>
                      <a:r>
                        <a:rPr lang="hr-H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POSADA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GLORIA ESTELLA TORRES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FERRO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JAIDER FEDERICH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ESTUDIOS DE TITULOS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FERRO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FRANCY LILIANA SANDOVAL SANDOVAL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PROFESIONAL CENTRAL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FERRO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MARIA EUGENIA SALGUERO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CORRESPONSAL GERUSALEN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EDUARDO ALFONSO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CRISSIEN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HUGO ALFONSO MARQUEZ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PROFESIONAL UNIERSITARIO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EDUARDO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CRISSIEN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HUGO ALFONSO MARQUEZ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SUPERNUMERARIO INTEGRAL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ELIAS RAAD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FABIO CAÑAVERA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ELKIN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OSPINA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LUZ ANGELA PATIÑO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ASESORA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ELKIN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OSPINA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EDUARD ALEJANDRO SANTA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CAJERO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GERMAN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HOYOS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RICARDO ANTONIO AGUDELO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HECTOR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VERGARA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HECTOR SEGUNDO SIERRA PATERNINA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 MUNICIPAL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HECTOR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VERGARA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ERIKA DE LA ESPRIELLA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ASESORA COMERCIAL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HECTOR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VERGARA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DAVID SERRO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SUPERNUMERARIO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HECTOR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VERGARA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JORGE GARCIA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ZONAL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446633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70300404"/>
              </p:ext>
            </p:extLst>
          </p:nvPr>
        </p:nvGraphicFramePr>
        <p:xfrm>
          <a:off x="0" y="90001"/>
          <a:ext cx="9093788" cy="6479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EDUARDO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GECHEN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MARIA ALEJANDRA GONZALEZ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ABOGADA VICEPRESIDENCIA JURIDICA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EDUARDO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GECHEN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MARIBEL RICO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DIRECTORA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EDUARDO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GECHEN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IDALY GAITAN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 COMERCIAL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EDUARDO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GECHEN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MARIA JANETH RAMOS QUINTO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GOMEZ VILLAMIZAR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CARMEN VELAZQUEZ MARTINEZ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ASESOR COMERCIAL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GOMEZ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VILLAMIZAR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DE LA U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CARMEN EMILIA CASTILLO JARAMILLO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GOMEZ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VILLAMIZAR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DE LA U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CARMEN VELASQUEZ MARTINEZ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GOMEZ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VILLAMIZAR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DE LA U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SIMON DARIO RODRIGUEZ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GOMEZ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VILLAMIZAR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DE LA U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SIMON DARIO RODRIGUEZ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ASESOR COMERCIAL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GOMEZ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VILLAMIZAR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DE LA U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ELLA JULIANA ROJAS LOZADA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COORDINADOR CARTERA REGIONAL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SANDRA NARANJA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GERENCIA REGIONAL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SANDRA NARANJO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REGIONAL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PATRICIA DOMINICA FAILLACE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GERENTE ZONAL ATLANTICO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FABIO CAÑAVERA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MIRNA BUSTILLO SABAGH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 BANCA EMPRESARIAL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GABRIEL OLIVELLA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SUBGERENTE COMERCIAL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LUIS FERNANDO VIVERO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COB SINCELEJO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SISI ROA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86242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70300404"/>
              </p:ext>
            </p:extLst>
          </p:nvPr>
        </p:nvGraphicFramePr>
        <p:xfrm>
          <a:off x="0" y="90001"/>
          <a:ext cx="9093788" cy="6479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PABLO BARRIOS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ADRIANA CAMARGO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EJECUTIVA BANCA OFICIAL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VANESSA PRRADA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 SUPERNUMERARIO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ISABEL CRISTINA BAYTER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HERRERA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ANA MARIA PLAZAS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PROFESIONAL UNIVERSITARIO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CORDOBA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ANGELA PATRICIA ORTIZ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REGIONAL ORIENTE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CORDOBA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MAGALY ANDREA BARON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CORDOBA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VICTORIA ANDREA PEREZ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CORDOBA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VICTOR MANUEL AGUILAR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FIDUAGRARIA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CORDOBA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MILTON BARRERO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CORDOBA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WALTER ALEXANDER QUINTERO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CAJERO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CORDOBA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MARTIN RONNEY CORDOBA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PROFESIONAL SENIOR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CORDOBA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WILSON CARDENAS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CORDOBA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GILBERTO ANDRES CESPEDES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PROFESIONAL OPERATIVO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DIEGO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GOMEZ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NUBIA HELENA GRACIA MONSALVE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PROFESIONAL UNIVERSITARIO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DIEGO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GOMEZ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NUBIA HELIANA GRACIA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UNIVERSITARIO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DIEGO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GOMEZ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JUAN CARLOS ZULUAGA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SUPERNUMERARIO INTEGRAL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LIBARDO ANTONIO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TABORDA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GLORIA MARCELA SANCHEZ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ZONAL CAFETERA CALDAS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86242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74737216"/>
              </p:ext>
            </p:extLst>
          </p:nvPr>
        </p:nvGraphicFramePr>
        <p:xfrm>
          <a:off x="0" y="90001"/>
          <a:ext cx="9093788" cy="6479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LINA MARIA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BARRERA - 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MARÍA VICTORIA DÍAZ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COORDINADORA DE CRÉDITO Y CARTERA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MARITZA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MARTINEZ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WILSON ROMERO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 MUNICIPAL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MARTIN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MORALES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SHIRLIN MONROSIS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MARTIN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MORALES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YADYS DEL SOCORRO GARCIA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MAURICIO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LIZCANO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WILSON ALBERTO RESTREPO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MIGUEL AMIN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ESCAF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JAVIER SILVERA MOLINA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ASESOR COMERCIAL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MIGUEL AMIN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ESCAF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JAVIER SILVERA MOLINA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ASESORA COMERCIAL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MILTON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RODRIGUEZ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LUZ ELBA VILLAR ACOSTA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MILTON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RODRIGUEZ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YULI MARITZA BONILLA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MILTON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RODRIGUEZ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PABLO JAVIER PERDIGON CORTES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SUPERNUMERARIO INTEGRAL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SANDRA ELENA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VILLADIEGO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GLORIA INES MESA GUIRE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SUBDIRECTORA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SANDRA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VILLADIEGO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GLORIA INES MESA AGUIRRE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SUBDIRECTORA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721470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52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6000" dirty="0" smtClean="0"/>
              <a:t>PARTIDO DE LA U</a:t>
            </a:r>
          </a:p>
          <a:p>
            <a:pPr marL="0" indent="0" algn="ctr">
              <a:buNone/>
            </a:pPr>
            <a:r>
              <a:rPr lang="es-ES" sz="6000" dirty="0" smtClean="0"/>
              <a:t>ICA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xmlns="" val="2567769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26090273"/>
              </p:ext>
            </p:extLst>
          </p:nvPr>
        </p:nvGraphicFramePr>
        <p:xfrm>
          <a:off x="0" y="90001"/>
          <a:ext cx="9093788" cy="6479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PARTIDO CONSERVADOR | BANCO AGRARIO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ALFREDO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BOCANEGRA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MARITZA MEJIA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AGRARIO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- TOLIMA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OFICINA MUNICIPAL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ALFREDO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BOCANEGRA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CLAUDIA ARDILA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AGRARIO -TOLIMA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OFICINA MUNICIPAL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ALFREDO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BOCANEGRA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GLORIA HOYOS DAVILA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AGRARIO - TOLIMA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ZONAL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BUENAVENTURA LEON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MARIA CRISTINA LOPEZ AREVALO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ASESORA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BUENAVENTURA LEON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RODRIGO GARCIA VIRGUEZ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AUGUSTO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ROJAS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RENATA ROA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 MUNICIPAL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AUGUSTO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ROJAS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RENATA ROA PEÑA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AUGUSTO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ROJAS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JENNY ANDREA CONTRERAS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MESA DE CONTROL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RAMIRO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CHAVARRO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CATALINA OLIVEROS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ABOGADA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RAMIRO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CHAVARRO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JESUS ANTONIO DUQUE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AVALUADOR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RAMIRO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CHAVARRO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EDNA LORENA CABRERA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SUBGERENTE GESTION HUMANA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RAMIRO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CHAVARRO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ESTEBAN BUENDIA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RAMIRO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CHAVARRO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MARIA NEIFA GONZALEZ CARVAJAL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RODRIGUEZ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KARINA ANGARITA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 MUNICIPAL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RODRIGUEZ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RUTH NAVARRO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 MUNICIPAL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BARGUIL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MARY CRUZ SOTO GARCIA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 MUNICIPAL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EFRAIN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CEPEDA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VARIAS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 MUNICIPAL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862421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96403608"/>
              </p:ext>
            </p:extLst>
          </p:nvPr>
        </p:nvGraphicFramePr>
        <p:xfrm>
          <a:off x="0" y="90001"/>
          <a:ext cx="9093788" cy="6479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PARTIDO DE LA </a:t>
                      </a:r>
                      <a:r>
                        <a:rPr lang="pt-BR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| ICA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ALBEIRO VANEGAS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OSORIO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LUIS EDUARDO PINTO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ICA - ARAUCA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ALBEIRO VANEGAS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OSORIO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 CONTRATOS DE  PRESTACION DE SERVICIOS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ICA - ARAUCA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OTRAS POSICIONES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AUGUSTO POSADA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DIONISIA YUSTIS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AUGUSTO </a:t>
                      </a:r>
                      <a:r>
                        <a:rPr lang="hr-H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POSADA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OTRAS POSICIONES TERRITORIALES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EDUARDO ALFONSO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CRISSIEN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CONTRATOS DE PRESTACION DE SERVICIOS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ELIAS RAAD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HERNANDEZ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CRISTOBAL MONTERROSA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FUAD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RAPAG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Jorge </a:t>
                      </a:r>
                      <a:r>
                        <a:rPr lang="de-DE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Eliecer</a:t>
                      </a:r>
                      <a:r>
                        <a:rPr lang="de-D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Mejia Chamorro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BALLESTEROS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BERNIER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WILLIAM JOSE JIMENEZ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BERNARDO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FLOREZ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OTRAS POSICIONES TERRITORIALES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MARITZA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MARTINEZ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HENRY HERNANDEZ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DIRECCION REGIONAL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MARITZA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MARTINEZ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VARIOS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CONTRATOS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ALFREDO GUILLERMO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MOLINA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CONTRATOS DE PRESTACION DE SERVICIOS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 - CUNDINAMARCA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DIVERSOS CARGOS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LUIS ANTONIO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SERRANO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SAN VICENTE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 -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CAQUETÁ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LUIS ANTONIO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SERRANO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WILSON SILVA CALDERON - CANDIDATO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 -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CAQUETÁ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LUIS ANTONIO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SERRANO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ROSAS SANDOVAL GEOVANI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INCODER -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CAQUETÁ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LUIS ANTONIO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SERRANO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CARLOS VALLEJO PAZ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INCODER -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CAQUETÁ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JEFE DE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ELKIN RODOLFO OSPNA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OSPINA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DE LA 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SERGIO CORREA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CORPOICA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DIRECCION REGIONAL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122794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38325868"/>
              </p:ext>
            </p:extLst>
          </p:nvPr>
        </p:nvGraphicFramePr>
        <p:xfrm>
          <a:off x="0" y="90001"/>
          <a:ext cx="9093788" cy="6479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Ovidio </a:t>
                      </a:r>
                      <a:r>
                        <a:rPr lang="es-ES_tradnl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Jose</a:t>
                      </a:r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s-ES_tradnl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Rondon</a:t>
                      </a:r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Palmera - REMITIDO SIN RECOMEN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JAIME ALONSO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ZULUAGA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PARTIDO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 LA </a:t>
                      </a:r>
                      <a:r>
                        <a:rPr lang="pt-BR" sz="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Gladys</a:t>
                      </a:r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pl-PL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Cardona</a:t>
                      </a:r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pl-PL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Cortes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088991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52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6000" dirty="0" smtClean="0"/>
              <a:t>PARTIDO DE LA U</a:t>
            </a:r>
          </a:p>
          <a:p>
            <a:pPr marL="0" indent="0" algn="ctr">
              <a:buNone/>
            </a:pPr>
            <a:r>
              <a:rPr lang="es-ES" sz="6000" dirty="0" smtClean="0"/>
              <a:t>INCODER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xmlns="" val="13300890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39280357"/>
              </p:ext>
            </p:extLst>
          </p:nvPr>
        </p:nvGraphicFramePr>
        <p:xfrm>
          <a:off x="0" y="90001"/>
          <a:ext cx="9093788" cy="6479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PARTIDO DE LA </a:t>
                      </a:r>
                      <a:r>
                        <a:rPr lang="pt-BR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| INCODER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AUGUSTO </a:t>
                      </a:r>
                      <a:r>
                        <a:rPr lang="hr-H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POSADA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GERARDO DE JESUS GIL OCHOA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AUGUSTO </a:t>
                      </a:r>
                      <a:r>
                        <a:rPr lang="hr-H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POSADA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OTRAS POSICIONES TERRITORIALES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AUGUSTO </a:t>
                      </a:r>
                      <a:r>
                        <a:rPr lang="hr-H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POSADA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_tradnl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TURBO - profesional o un tecnico encargado de la oficina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AURELIO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IRAGORRI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VALENCIA ALAIX JOSE LUIS 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BERNER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ZAMBRANO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CHAMORRO DELGADO EDUARDO ENRIQUE 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BERNER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ZAMBRANO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ALEXANDRA ZAMBRANO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CONTRATO DE PRETACION DE SERVICIOS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FERRO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SAN VICENTE - profesional o un </a:t>
                      </a:r>
                      <a:r>
                        <a:rPr lang="es-ES_tradnl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tecnico</a:t>
                      </a:r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encargado de la oficina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EDUARDO JOSE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CASTAÑEDA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DIANA MARCELA MARTINEZ  RENTENRIA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TECNICO ADMINISTRATIVO 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EDUARDO JOSE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CASTAÑEDA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FREDDY LOZANO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DIRECCION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EDUARDO JOSE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CASTAÑEDA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DE LA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OTRAS POSICIONES TERRITORIALES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FUAD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RAPAG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EL BANCO - profesional o un </a:t>
                      </a:r>
                      <a:r>
                        <a:rPr lang="es-ES_tradnl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tecnico</a:t>
                      </a:r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encargado de la oficina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EDILBERTO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CAICEDO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CONTRATO POR PRESTACIÓN DE SERVICIOS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EDILBERTO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CAICEDO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ADIELA BOTIA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RODOLFO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PEREZ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LA 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MARCELA VILLADA HERNANDEZ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DIRECCIÓN TERRITORIAL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LIBARDO ANTONIO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TABORDA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PARTIDO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 LA </a:t>
                      </a:r>
                      <a:r>
                        <a:rPr lang="pt-BR" sz="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JUAN CARLOS LUCAS AGUIRRE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DIRECCION REGIONAL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MUSA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BESAILE – PARTIDO DE LA U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OTRAS POSICIONES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866024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52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6000" dirty="0" smtClean="0"/>
              <a:t>PARTIDO LIBERAL</a:t>
            </a:r>
          </a:p>
          <a:p>
            <a:pPr marL="0" indent="0" algn="ctr">
              <a:buNone/>
            </a:pPr>
            <a:r>
              <a:rPr lang="es-ES" sz="6000" dirty="0" smtClean="0"/>
              <a:t>BANCO AGRARIO</a:t>
            </a:r>
            <a:endParaRPr lang="es-ES" sz="6000" dirty="0"/>
          </a:p>
        </p:txBody>
      </p:sp>
      <p:pic>
        <p:nvPicPr>
          <p:cNvPr id="14342" name="Picture 6" descr="http://www.camara.gov.co/portal2011/images/stories/jimmy%20sierra1.jpg"/>
          <p:cNvPicPr>
            <a:picLocks noChangeAspect="1" noChangeArrowheads="1"/>
          </p:cNvPicPr>
          <p:nvPr/>
        </p:nvPicPr>
        <p:blipFill>
          <a:blip r:embed="rId2"/>
          <a:srcRect l="20887" r="24659"/>
          <a:stretch>
            <a:fillRect/>
          </a:stretch>
        </p:blipFill>
        <p:spPr bwMode="auto">
          <a:xfrm>
            <a:off x="1422400" y="4229100"/>
            <a:ext cx="1854200" cy="2374900"/>
          </a:xfrm>
          <a:prstGeom prst="rect">
            <a:avLst/>
          </a:prstGeom>
          <a:noFill/>
        </p:spPr>
      </p:pic>
      <p:pic>
        <p:nvPicPr>
          <p:cNvPr id="14344" name="Picture 8" descr="http://www.camara.gov.co/portal2011/images/stories/pedro%20muvdi.jpg"/>
          <p:cNvPicPr>
            <a:picLocks noChangeAspect="1" noChangeArrowheads="1"/>
          </p:cNvPicPr>
          <p:nvPr/>
        </p:nvPicPr>
        <p:blipFill>
          <a:blip r:embed="rId3"/>
          <a:srcRect l="23326" t="7838" r="24942"/>
          <a:stretch>
            <a:fillRect/>
          </a:stretch>
        </p:blipFill>
        <p:spPr bwMode="auto">
          <a:xfrm>
            <a:off x="3695700" y="4446587"/>
            <a:ext cx="1736287" cy="2157413"/>
          </a:xfrm>
          <a:prstGeom prst="rect">
            <a:avLst/>
          </a:prstGeom>
          <a:noFill/>
        </p:spPr>
      </p:pic>
      <p:pic>
        <p:nvPicPr>
          <p:cNvPr id="14346" name="Picture 10" descr="http://www.concejodebucaramanga.gov.co/pagina/imagenes/partidos/partido%20liberal.jpeg"/>
          <p:cNvPicPr>
            <a:picLocks noChangeAspect="1" noChangeArrowheads="1"/>
          </p:cNvPicPr>
          <p:nvPr/>
        </p:nvPicPr>
        <p:blipFill>
          <a:blip r:embed="rId4"/>
          <a:srcRect l="13089" r="14136"/>
          <a:stretch>
            <a:fillRect/>
          </a:stretch>
        </p:blipFill>
        <p:spPr bwMode="auto">
          <a:xfrm>
            <a:off x="6019800" y="4446587"/>
            <a:ext cx="2198076" cy="21574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4579176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21077706"/>
              </p:ext>
            </p:extLst>
          </p:nvPr>
        </p:nvGraphicFramePr>
        <p:xfrm>
          <a:off x="0" y="90001"/>
          <a:ext cx="9093788" cy="6479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PARTIDO LIBERAL | BANCO AGRARIO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ALVARO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ASHTON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P.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RAUL ASTON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AGRARIO - ATLANTICO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UNIVERSITARIO VICEPRESIDENCIA DE SISTEMAS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ALVARO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PACHECO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LIBERAL 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JHON WILLIAM ARCINIEGAS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AGRARIO -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CAQUETÁ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CONSUELO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GONZALEZ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P.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OSCAR MAURICIO CAVIEDES BAUTISTA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CAJERO 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FABIO RAUL AMIN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ALEXANDER DE JESUS VELEZ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JIMMY SIERRA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PALACIO – PARTIIDO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LIBERAL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YANADRA PATRICIA BRITTO AVILA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 MUNICIPAL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JIMMY SIERRA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PALACIO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LIBERAL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YOLINDA ALVARADO VARELA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 MUNICIPAL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JIMY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SIERRA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LIBERAL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YANDRA PATRICIA BRITO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JIMY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SIERRA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LIBERAL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YOLINDA ROSA ALVARADO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JIMY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SIERRA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LIBERAL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ANDROCLES DE JESUS OVIEDO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LUIS ENRIQUE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DUSSAN – 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PARTIDO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LIBERAL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CESAR CORTES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REGIONAL SUR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PABLO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PEREZ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LUIS MARIA PEREZ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OFICINA LA PRIMERA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PEDRO MUVDI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EDWIN FERNANDO ALFARO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 MUNICIPAL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MUVDI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MABEL MARRIOTIS BARRIOS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 MUNICIPAL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MUVDI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 MILENA OLIVELLA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 MUNICIPAL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MUVDI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YAJAIRA CANDY JIMÉNEZ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ASESORA COMERCIAL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MUVDI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CESAR EDUARDO SANCHEZ RAMOS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MUVDI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EDWIN FERNANDO ALFARO BERNALES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398090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51627114"/>
              </p:ext>
            </p:extLst>
          </p:nvPr>
        </p:nvGraphicFramePr>
        <p:xfrm>
          <a:off x="0" y="90001"/>
          <a:ext cx="9093788" cy="4549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MUVDI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MABEL LUZ MARIOTTIS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MUVDI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YAJAIRA CANDY JIMENEZ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MUVDI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 MILENA OLIVELLA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MUVDI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CESAR EDUARDO SANCHEZ RAMOS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MUVDI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NAYIBE FERRER DIAZ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PIEDAD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ZUCARDI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LIBERAL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CARLOS CHICA ZUCCARDI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AUMENTO DE SUELDO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RODRIGO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VILLALBA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BEATRIZ PINEDA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GERENCIA REGIONAL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RODRIGO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VILLALBA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CESAR CORTES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REGIONAL SUR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RODRIGO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VILLALBA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CARMEN ROSA GOMEZ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GERENTE ADMINISTRATIVA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SIMON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GAVIRIA – PARTIDO LIBERAL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MARTHA TORRES GUTIÉRREZ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GERENCIA REGIONAL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SIMON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GAVIRIA – PARTIDO LIBERAL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MARTHA HELENA TORRES GUTIERREZ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REGIONAL BOGOTA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CONSUELO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GONZALEZ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P.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OSCAR MAURICIO CAVIEDES BAUTISTA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CAJERO 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70005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52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6000" dirty="0" smtClean="0"/>
              <a:t>PARTIDO LIBERAL</a:t>
            </a:r>
          </a:p>
          <a:p>
            <a:pPr marL="0" indent="0" algn="ctr">
              <a:buNone/>
            </a:pPr>
            <a:r>
              <a:rPr lang="es-ES" sz="6000" dirty="0" smtClean="0"/>
              <a:t>ICA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xmlns="" val="13550675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35742098"/>
              </p:ext>
            </p:extLst>
          </p:nvPr>
        </p:nvGraphicFramePr>
        <p:xfrm>
          <a:off x="0" y="90001"/>
          <a:ext cx="9093788" cy="32637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PARTIDO LIBERAL | ICA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ALVARO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PACHECO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JAIR ALDANA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 - CAQUETÁ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DIRECCION REGIONAL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ALVARO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PACHECO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 - CAQUETÁ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CRISANTO PIZO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MAZABUEL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CONTRATOS DE PRESTACION DE SERVICIOS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JIMMY SIERRA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PALACIO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LIBERAL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CONTRATOS DE PRESTACIÓN DE SERVICIOS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LUIS ENRIQUE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DUSSAN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PARTIDO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LIBERAL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CONTRATOS DE PRESTACIÓN DE SERVICIOS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LUIS ENRIQUE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DUSSAN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PARTIDO LIBERAL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CARLOS MARIO ROCHA BAQUERO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MIGUEL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ARENAS-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PARTIDO LIBERAL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CONTRATOS DE PRESTACIÓN DE SERVICIOS. 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981925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52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6000" dirty="0" smtClean="0"/>
              <a:t>PARTIDO LIBERAL</a:t>
            </a:r>
          </a:p>
          <a:p>
            <a:pPr marL="0" indent="0" algn="ctr">
              <a:buNone/>
            </a:pPr>
            <a:r>
              <a:rPr lang="es-ES" sz="6000" dirty="0" smtClean="0"/>
              <a:t>INCODER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xmlns="" val="2441626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16814265"/>
              </p:ext>
            </p:extLst>
          </p:nvPr>
        </p:nvGraphicFramePr>
        <p:xfrm>
          <a:off x="0" y="90001"/>
          <a:ext cx="9093788" cy="6479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CONSTANTINO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RODRIGUEZ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ARMANDO CUERVO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CONSTANTINO RODRIGUEZ 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DIANA DISNEY ALVARADO MORENO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CAJERO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CONSTANTINO RODRIGUEZ 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CAROL YOHANNA MUÑOZ CORTES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CONSTANTINO RODRIGUEZ 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JAIRO REMIGIO NARVAEZ ARCINIEGAS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SUPERNUMERARIO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BARGUIL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ALEJANDRO MORALES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CAJERO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BARGUIL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 CRUZ SOTO GARCIA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EFRAIN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CEPEDA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ALYANA SARMIENTO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ASESORA ASISTENCIAL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EFRAIN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CEPEDA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OLGA BORJAS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ASESORA COMERCIAL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EFRAIN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CEPEDA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NELCY JUDITH PEREZ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ASESORA COMERCIAL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EFRAIN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CEPEDA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MARIA ESTER POMBO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SUBGERENTE ADMINISTRATIVA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EFRAIN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CEPEDA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RODRIGO PEREZ MANZANO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UNIVERSITARIO ADMINISTRATIVA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EFRAIN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CEPEDA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MILENA TUIRAN COLINA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COORDINADORA EMPRESARIAL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EFRAIN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CEPEDA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MARISELLA PATRICIA MOLINA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UNIVERSITARIO ADMINISTRATIVA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EFRAIN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CEPEDA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JUAN CARLOS APREZA YACAMAN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CAJERO PRINCIPAL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EFRAIN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CEPEDA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KATERINE DEL ROSARIO GUTIERREZ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PROFESIONAL UNIVERSITARIO DE CONSUMO GERENCIA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EFRAIN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CEPEDA – PARTIDO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ROOSEVELT MARTINEZ SILVA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EFRAIN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CEPEDA – PARTIDO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DIANA PATRICIA DE LA ROSA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GERENTE DE DESARROLLO  </a:t>
                      </a:r>
                      <a:r>
                        <a:rPr lang="pt-B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Y</a:t>
                      </a: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BIENESTAR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ESMERALDA SARRIA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ROOSBEL MARTINEZ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OFICINA MUNICIPAL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860043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01931244"/>
              </p:ext>
            </p:extLst>
          </p:nvPr>
        </p:nvGraphicFramePr>
        <p:xfrm>
          <a:off x="0" y="90001"/>
          <a:ext cx="9093788" cy="2356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PARTIDO LIBERAL | INCODER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ANTONIO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GUERRA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CAMBIO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RADICAL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DAVID GOMEZ CACERES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JIMMY SIERRA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PALACIO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LIBERAL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ZORAIDA SALCEDO MENDOZA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JIMMY SIERRA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PALACIO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PARTIIDO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LIBERAL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CONTRATO DE PRESTACIÓN DE SERVICIOS.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PEDRITO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PEREIRA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ARTIDO LIBERAL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CONTRATOS DE PRESTACIÓN DE SERVICIO, DE NIVEL PROFESIONAL Y TÉCNICO. 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468019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52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6000" dirty="0" smtClean="0"/>
              <a:t>CAMBIO RADICAL</a:t>
            </a:r>
          </a:p>
          <a:p>
            <a:pPr marL="0" indent="0" algn="ctr">
              <a:buNone/>
            </a:pPr>
            <a:r>
              <a:rPr lang="es-ES" sz="6000" dirty="0" smtClean="0"/>
              <a:t>BANCO AGRARIO</a:t>
            </a:r>
          </a:p>
          <a:p>
            <a:pPr marL="0" indent="0" algn="ctr">
              <a:buNone/>
            </a:pPr>
            <a:endParaRPr lang="es-ES" sz="6000" dirty="0"/>
          </a:p>
        </p:txBody>
      </p:sp>
      <p:pic>
        <p:nvPicPr>
          <p:cNvPr id="7170" name="Picture 2" descr="http://www.camara.gov.co/portal2011/images/stories/hernando%20padaui%20252.jpg"/>
          <p:cNvPicPr>
            <a:picLocks noChangeAspect="1" noChangeArrowheads="1"/>
          </p:cNvPicPr>
          <p:nvPr/>
        </p:nvPicPr>
        <p:blipFill>
          <a:blip r:embed="rId2"/>
          <a:srcRect l="21478" r="23403"/>
          <a:stretch>
            <a:fillRect/>
          </a:stretch>
        </p:blipFill>
        <p:spPr bwMode="auto">
          <a:xfrm>
            <a:off x="1384300" y="4038600"/>
            <a:ext cx="1742639" cy="2205072"/>
          </a:xfrm>
          <a:prstGeom prst="rect">
            <a:avLst/>
          </a:prstGeom>
          <a:noFill/>
        </p:spPr>
      </p:pic>
      <p:pic>
        <p:nvPicPr>
          <p:cNvPr id="7172" name="Picture 4" descr="http://www.dw.de/image/0,,16828884_404,00.jpg"/>
          <p:cNvPicPr>
            <a:picLocks noChangeAspect="1" noChangeArrowheads="1"/>
          </p:cNvPicPr>
          <p:nvPr/>
        </p:nvPicPr>
        <p:blipFill>
          <a:blip r:embed="rId3"/>
          <a:srcRect l="5674" r="42879"/>
          <a:stretch>
            <a:fillRect/>
          </a:stretch>
        </p:blipFill>
        <p:spPr bwMode="auto">
          <a:xfrm>
            <a:off x="3302000" y="4038600"/>
            <a:ext cx="2019430" cy="2205072"/>
          </a:xfrm>
          <a:prstGeom prst="rect">
            <a:avLst/>
          </a:prstGeom>
          <a:noFill/>
        </p:spPr>
      </p:pic>
      <p:pic>
        <p:nvPicPr>
          <p:cNvPr id="7174" name="Picture 6" descr="http://upload.wikimedia.org/wikipedia/commons/thumb/7/7f/Cambio_Radical_logo.svg/725px-Cambio_Radical_logo.svg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4902200"/>
            <a:ext cx="2860490" cy="13414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286887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96382404"/>
              </p:ext>
            </p:extLst>
          </p:nvPr>
        </p:nvGraphicFramePr>
        <p:xfrm>
          <a:off x="0" y="90001"/>
          <a:ext cx="9093788" cy="61575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CAMBIO RADICAL| BANCO AGRARIO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CAMILO ANDRES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ABRIL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CAMBIO RADICAL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JUAN BAUSTISTA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ZONAL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ALBERTO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CUENCA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CAMBIO RADICAL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GERENCIA REGIONAL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DAIRA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GALVIS – CAMBIO RADICAL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JAVIER ENRIQUE BARANDICA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ESTUDIO DE TITULOS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DAIRA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GALVIS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CAMBIO RADICAL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OSVALDO ACOSTA VERGARA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ESTUDIO DE TITULOS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DAIRA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GALVIS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CAMBIO RADICAL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GUSTAVO ADOLFO FERREIRA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GERENTE ZONAL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DAIRA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GALVIS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CAMBIO RADICAL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ZOVEYDA ARGUMEDO DURANGO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GERENTE ZONAL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HERNANDO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PADAGUI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CAMBIO RADICAL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ANA PAULINA ARGUMEDO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HERNANDO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PADAGUI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CAMBIO RADICAL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LUZ PATRICIA OLMOS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HERNANDO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PADAGUI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CAMBIO RADICAL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MARCO ANTONIO ALVARADO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ASESOR COMERCIAL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HERNANDO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PADAGUI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CAMBIO RADICAL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JALIL JALAL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HERNANDO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PADAGUI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CAMBIO RADICAL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KAREN ENAMORADO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HERNANDO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PADAGUI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CAMBIO RADICAL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MARLEN VILLA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HERNANDO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PADAGUI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CAMBIO RADICAL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DIANA CASSERES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CAJERO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HERNANDO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PADAGUI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CAMBIO RADICAL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CESAR AUGUSTO ROJAS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SUPERNUMERARIO INTEGRAL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HERNANDO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PADAGUI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CAMBIO RADICAL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ABEL DE JESUS RAMIREZ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CAJERO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HERNANDO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PADAGUI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CAMBIO RADICAL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ORLANDO HABIB CURE CORCIONE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 COMERCIAL SENIOR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77061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33187087"/>
              </p:ext>
            </p:extLst>
          </p:nvPr>
        </p:nvGraphicFramePr>
        <p:xfrm>
          <a:off x="0" y="90001"/>
          <a:ext cx="9093788" cy="35853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MERCEDES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RINCON – CAMBIO RADICAL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LUIS MOGOLLÓN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CAJERO OFICINA SARAVENA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MERCEDES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RINCON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CAMBIO RADICAL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MARTHA LILIANA SOLANO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ASESOR COMERCIAL OFICINA TAME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MERCEDES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RINCON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CAMBIO RADICAL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ANDRÉS SIZA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ASESOR COMERCIAL SARAVENA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MERCEDES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RINCON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CAMBIO RADICAL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ALVARO MOSCOSO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ABOGADO GERENCIA DE VIVIENDA.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MERCEDES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RINCON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CAMBIO RADICAL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LUISA MOGOLLON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CAJERO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MERCEDES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RINCON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CAMBIO RADICAL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MATHA LILIANA SOLANO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ASESOR COMERCIAL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MERCEDES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RINCON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CAMBIO RADICAL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ANDRES MAURICIO SISSA VILLA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MERCEDES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RINCON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CAMBIO RADICAL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ALVARO MOSCOSO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ABOGADO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MERCEDES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RINCON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CAMBIO RADICAL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LUZ ANGELA JIMENEZ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CAJERO BOGOTA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728107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52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6000" dirty="0" smtClean="0"/>
              <a:t>CAMBIO RADICAL</a:t>
            </a:r>
          </a:p>
          <a:p>
            <a:pPr marL="0" indent="0" algn="ctr">
              <a:buNone/>
            </a:pPr>
            <a:r>
              <a:rPr lang="es-ES" sz="6000" dirty="0" smtClean="0"/>
              <a:t>ICA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xmlns="" val="33154347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3451117"/>
              </p:ext>
            </p:extLst>
          </p:nvPr>
        </p:nvGraphicFramePr>
        <p:xfrm>
          <a:off x="0" y="90001"/>
          <a:ext cx="9093788" cy="22992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CAMBIO RADICAL | ICA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CAMILO ANDRES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ABRIL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CAMBIO RADICAL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CONTRATOS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ROSMERY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MARTINEZ – CAMBIO RADICAL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CONTRATOS DE PRESTACIÓN DE SERVICIOS.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ALBERTO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CUENCA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CAMBIO RADICAL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GUSTAVO RINCON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MANUEL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CAREBILLA – CAMBIO RADICAL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HECTOR LEON PORRAS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245566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52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6000" dirty="0" smtClean="0"/>
              <a:t>CAMBIO RADICAL</a:t>
            </a:r>
          </a:p>
          <a:p>
            <a:pPr marL="0" indent="0" algn="ctr">
              <a:buNone/>
            </a:pPr>
            <a:r>
              <a:rPr lang="es-ES" sz="6000" dirty="0" smtClean="0"/>
              <a:t>INCODER</a:t>
            </a:r>
          </a:p>
          <a:p>
            <a:pPr marL="0" indent="0" algn="ctr">
              <a:buNone/>
            </a:pP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xmlns="" val="41806190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1354203"/>
              </p:ext>
            </p:extLst>
          </p:nvPr>
        </p:nvGraphicFramePr>
        <p:xfrm>
          <a:off x="0" y="90001"/>
          <a:ext cx="9093788" cy="19776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CAMBIO RADICAL | INCODER</a:t>
                      </a: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ANTONIO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GUERRA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CAMBIO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RADICAL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DAVID GOMEZ CACERES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JAIR ARANGO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TORRES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CAMBIO RADICAL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OSCAR EDUARDO CUELLAR TOVAR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MERCEDES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RINCON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CAMBIO RADICAL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NOMBRAMIENTO EN PLANTA </a:t>
                      </a:r>
                      <a:r>
                        <a:rPr lang="pt-BR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 </a:t>
                      </a: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PRESTACIÓN DE SERVICIOS. 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95953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43877877"/>
              </p:ext>
            </p:extLst>
          </p:nvPr>
        </p:nvGraphicFramePr>
        <p:xfrm>
          <a:off x="0" y="90001"/>
          <a:ext cx="9093788" cy="6479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ESMERALDA SARRIA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ALBA LILIANA MURILLO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ASESORA COMERCIAL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ESMERALDA SARRIA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ADRIANA ARBOLEDA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PROFESIONAL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ESMERALDA SARRIA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ALBA </a:t>
                      </a: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LILIANA MURILLO VALENCIA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ESMERALDA SARRIA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ADRIANA ARBOLEDA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PROFESIONAL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ESMERALDA SARRIA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FRANCIA ELENA MUELAS PATIÑO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ESMERALDA SARRIA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NATALIA OTERO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CAJERO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ESMERALDA SARRIA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ELIZABETH CASTRO FRANCO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OFICIAL OPERATIVO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FERNANDO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TAMAYO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SANDRA ISABEL NIÑO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PROFESIONAL SENIOR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GUSTAVO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PUENTES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ÁNGELA ORTIZ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GERENCIA REGIONAL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GUSTAVO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PUENTES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SANDRA MILENA SANCHEZ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HUMPHREY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SANDRA PULIDO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 MUNICIPAL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HUMPHREY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CARMEN LUCERO CRUZ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ASESORA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HUMPREY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DIEGO ROLANDO CEPEDA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HUMPREY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SANDRA PULIDO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HUMPREY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DIANA CAROLINA RODRIGUEZ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CAJERO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HUMPREY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CARMEN LUCERO CRUZ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HUMPREY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NUBIA PATRICIA ZAMORA BALLESTEROS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CAJERO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HUMPREY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– P.CONSERVADOR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LUZ DELIA PIÑEROS RAMIREZ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CAJERO 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41303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92953323"/>
              </p:ext>
            </p:extLst>
          </p:nvPr>
        </p:nvGraphicFramePr>
        <p:xfrm>
          <a:off x="0" y="90001"/>
          <a:ext cx="9093788" cy="6479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HUMPREY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PEDRO JAVIER GONZALEZ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PRACTICANTE SENA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HUMPREY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FRANCI YADIRA BERNAL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HERNAN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MESA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ALBA LUCIA ZULUAGA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 MUNICIPAL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MESA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ALBERTO ARBELAEZ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GERENTE SERVICIOS ADMINISTRATIVOS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MESA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ALBA LUCIA ZULUAGA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MESA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JOHAN GUSTAVO RINCON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SUPERNUMERARIO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DARIO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SALAZAR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DIEGO MUÑOZ, REG. CAUCA CENTRO / MARTA REVELO REG. CAUCA SUR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GERENCIA REGIONAL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DARIO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SALAZAR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SEBASTIAN SILVA IRAGORRI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VICEPRESIDENTE ADMINISTRATIVO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DARIO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SALAZAR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FERNANDO TAFUR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LUIS EMILIO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SIERRA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EMILIANO  JARAMILLO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GERENCIA REGIONAL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LUIS EMILIO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SIERRA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EMILIANO ANGEL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REGIONAL CAFETERA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LUIS EMILIO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SIERRA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ALBERTO URIBE JARAMILLO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MIRIAM ALICIA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PAREDES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ISABEL PEREIRA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GERENCIA REGIONAL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NIDIA MARCELA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OSORIO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pt-BR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ALEJANDRA ALZATE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ASESORA OFICINA CARABOBO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NOHORA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GARCIA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MARIA CECILIA ESCUDERO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SUBGERENTE ADMINISTRATIVA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NOHORA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GARCIA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PABLO ESQUIVIA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OFICIAL OPERATIVO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NOHORA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GARCIA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SAMIR 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JOSE POLO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NOHORA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GARCIA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DAYSI LILIANA MACILLA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33171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43877877"/>
              </p:ext>
            </p:extLst>
          </p:nvPr>
        </p:nvGraphicFramePr>
        <p:xfrm>
          <a:off x="0" y="90001"/>
          <a:ext cx="9093788" cy="6479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NOHORA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GARCIA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AMELIA MARIA RAMOS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NOHORA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GARCIA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MARIA DEL PILAR CABRALES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NOHORA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GARCIA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ROBERTO CARLOS PAEZ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SUBGERENTE ADMINISTRATIVA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NOHORA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GARCIA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ANTONIO ESTRADA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PROFESIONAL UNIVERSITARIO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NOHORA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GARCIA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DIANA TORREYLOZA HERNANDEZ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NOHORA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GARCIA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LUIS BERBEL HERNANDEZ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NOHORA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GARCIA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CAROLINA NAVARRO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 MOÑITOS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NOHORA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GARCIA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DILORA PETRO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OBED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ZULUAGA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YURI CARO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CAJERO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OLGA LUCIA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SUAREZ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WILLIAM RESTREPO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 MUNICIPAL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OLGA LUCIA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SUAREZ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BEATRIZ HELENA PARRA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 MUNICIPAL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OLGA SUAREZ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MIRA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CLAUDIA MARTINA TABORDA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GERENTE ZONAL ANTIOQUIA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OLGA SUAREZ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MIRA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ANA MARIA ESTRADA LONDOÑO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OLGA SUAREZ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MIRA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LUIS FERNANDO PEREZ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PROFESIONAL ADMINISTRATIVA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OLGA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SUAREZ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ANA SOFIA IBARRA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OLGA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SUAREZ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ISABEL CRISTINA MERA RODRIGUEZ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OLGA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SUAREZ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LILIAN MARGARITA GAVIRIA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ASESOR COMERCIAL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ORLANDO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CLAVIJO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VICKY SHIRLEY VELASQUEZ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PROFESIONAL UNIVERSITARIO 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41303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03863969"/>
              </p:ext>
            </p:extLst>
          </p:nvPr>
        </p:nvGraphicFramePr>
        <p:xfrm>
          <a:off x="0" y="90001"/>
          <a:ext cx="9093788" cy="6479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ORLANDO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CLAVIJO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YOLIMA ROJAS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DIRECTOR OFICINA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ORLANDO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CLAVIJO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C.C.C ABOGADOS LTDA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CASA DE COBRANZA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ORLANDO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CLAVIJO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WILMER ALEJANDRO GOMEZ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CAJERO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ORLANDO CLAVIJO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CLAVIJO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VICKY GARCIA VELASQUEZ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 MUNICIPAL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PABLO ENRIQUE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SALAMANCA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FABIAN ANDRES SUA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PROFESIONAL OPERATIVO PROYECTO PUNTEO ELECTRONICO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PEDRITO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PEREIRA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ROSA IBETH ORTEGA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ARQUITECTA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PEDRITO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PEREIRA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HANNIA MELIZA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OFICIAL OPERATIVO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ROBERTO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GERLEIN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WARNER BOLIVAR CUETO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SUPERNUMERARIO INTEGRAL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ROBERTO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GERLEIN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MARIA DELAIDA CASTAÑEDA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DIRECTORA OFICNA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SILVIO VASQUEZ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VILANUEVA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RENATA ROA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OFICINA MUNICIPAL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SILVIO VASQUEZ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VILANUEVA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LILIANA MERCEDEZ ROJAS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CAJERO 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TELESFORO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PEDRAZA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P.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LUISA FERNANDA MORALES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VICEPRESIDENTE GESTION HUMANA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YENSI ALFONSO ACOSTA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LUIS PABA AROCA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BANCO AGRARIO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ZONAL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97172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52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6000" dirty="0" smtClean="0"/>
              <a:t>PARTIDO CONSERVADOR</a:t>
            </a:r>
          </a:p>
          <a:p>
            <a:pPr marL="0" indent="0" algn="ctr">
              <a:buNone/>
            </a:pPr>
            <a:r>
              <a:rPr lang="es-ES" sz="6000" dirty="0" smtClean="0"/>
              <a:t>ICA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xmlns="" val="55871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54126599"/>
              </p:ext>
            </p:extLst>
          </p:nvPr>
        </p:nvGraphicFramePr>
        <p:xfrm>
          <a:off x="0" y="90001"/>
          <a:ext cx="9093788" cy="6479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3447"/>
                <a:gridCol w="2273447"/>
                <a:gridCol w="2273447"/>
                <a:gridCol w="2273447"/>
              </a:tblGrid>
              <a:tr h="659002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POLÍTICO </a:t>
                      </a:r>
                    </a:p>
                    <a:p>
                      <a:pPr algn="ctr"/>
                      <a:r>
                        <a:rPr lang="es-ES" sz="1400" dirty="0" smtClean="0"/>
                        <a:t>FAVORECIDO</a:t>
                      </a:r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CUOTA</a:t>
                      </a:r>
                      <a:r>
                        <a:rPr lang="es-ES" sz="1400" baseline="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/>
                        <a:t>BUROCRÁTICA</a:t>
                      </a:r>
                      <a:endParaRPr lang="es-ES" sz="1400" dirty="0" smtClean="0"/>
                    </a:p>
                    <a:p>
                      <a:pPr algn="ctr"/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ENTIDAD</a:t>
                      </a:r>
                    </a:p>
                    <a:p>
                      <a:endParaRPr lang="es-ES" sz="1300" dirty="0"/>
                    </a:p>
                  </a:txBody>
                  <a:tcPr marL="66749" marR="66749" marT="33374" marB="33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CARGO</a:t>
                      </a:r>
                      <a:endParaRPr lang="es-ES" sz="1400" dirty="0"/>
                    </a:p>
                  </a:txBody>
                  <a:tcPr marL="66749" marR="66749" marT="33374" marB="33374"/>
                </a:tc>
              </a:tr>
              <a:tr h="32152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PARTIDO CONSERVADOR| ICA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CARLOS LEON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CELIS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TOBIAS VERGEL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CIRO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RODRIGUEZ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CONTRATOS DE PRESTACION DE SERVICIOS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CONSTANTINO RODRIGUEZ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CAROLA SANCHEZ CASTAÑEDA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CONSTANTINO RODRIGUEZ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FLORMIRA MENDOZA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DE DESARROLLO RURAL - INCODER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DAVID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BARGUIL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CONTRATOS DE PRESTACION DE SERVICIOS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DIELA LILIANA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BENAVIDES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DORIS LUCIA BOLAÑOS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DIRECCION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DIELA LILIANA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BENAVIDES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CONTRATOS DE PRESTACIÓN DE SERVICIOS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DIEGO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NARANJO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Jaime </a:t>
                      </a:r>
                      <a:r>
                        <a:rPr lang="es-ES_tradnl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Andres</a:t>
                      </a:r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Colorado </a:t>
                      </a:r>
                      <a:r>
                        <a:rPr lang="es-ES_tradnl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Hincapie</a:t>
                      </a:r>
                      <a:endParaRPr lang="es-ES_tradnl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ESMERALDA SARRIA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VILLA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CONTRATOS DE PRESTACION DE SERVICIOS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HERIBERTO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SANABRIA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FLORIDA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HERIBERTO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SANABRIA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–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P.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Carlos Gilberto </a:t>
                      </a:r>
                      <a:r>
                        <a:rPr lang="es-ES_tradnl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Lopez</a:t>
                      </a:r>
                      <a:r>
                        <a:rPr lang="es-ES_trad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Jaramillo - CANDIDATO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HUMPHREY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OTROS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 MANUEL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CAMPO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RAFAEL MURGAS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DIRECCION TERRITORIAL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JUANA CAROLINA 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LONDOÑO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CONTRATOS DE PRESTACIÓN DE SERVICIOS. </a:t>
                      </a:r>
                    </a:p>
                  </a:txBody>
                  <a:tcPr marL="12700" marR="12700" marT="12700" marB="0" anchor="b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JULIO EUGENIO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GALLARDO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CONTRATO DE PRESTACIÓN DE SERVICIOS. 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JULIO EUGENIO </a:t>
                      </a:r>
                      <a:r>
                        <a:rPr lang="pt-B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GALLARDO</a:t>
                      </a:r>
                      <a:r>
                        <a:rPr lang="es-E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P.</a:t>
                      </a:r>
                      <a:r>
                        <a:rPr lang="es-ES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CONSERVADOR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JOSÉ CARDONA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INSTITUTO COLOMBIANO AGROPECUARIO  - ICA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DIRECTOR TERRITORIAL</a:t>
                      </a:r>
                    </a:p>
                  </a:txBody>
                  <a:tcPr marL="12700" marR="12700" marT="12700" marB="0" anchor="ctr"/>
                </a:tc>
              </a:tr>
              <a:tr h="32152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451240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4836</Words>
  <Application>Microsoft Macintosh PowerPoint</Application>
  <PresentationFormat>Presentación en pantalla (4:3)</PresentationFormat>
  <Paragraphs>1467</Paragraphs>
  <Slides>37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38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ADMINISTRADOR</dc:creator>
  <cp:lastModifiedBy>Usuario</cp:lastModifiedBy>
  <cp:revision>171</cp:revision>
  <dcterms:created xsi:type="dcterms:W3CDTF">2013-10-28T20:55:13Z</dcterms:created>
  <dcterms:modified xsi:type="dcterms:W3CDTF">2013-10-30T23:22:00Z</dcterms:modified>
</cp:coreProperties>
</file>